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handoutMasterIdLst>
    <p:handoutMasterId r:id="rId18"/>
  </p:handoutMasterIdLst>
  <p:sldIdLst>
    <p:sldId id="299" r:id="rId4"/>
    <p:sldId id="31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3" r:id="rId15"/>
    <p:sldId id="314" r:id="rId16"/>
    <p:sldId id="285" r:id="rId1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A781"/>
    <a:srgbClr val="CCCCFF"/>
    <a:srgbClr val="FFCCCC"/>
    <a:srgbClr val="99FFCC"/>
    <a:srgbClr val="67603B"/>
    <a:srgbClr val="6666FF"/>
    <a:srgbClr val="666666"/>
    <a:srgbClr val="1C7DE1"/>
    <a:srgbClr val="F4BD2D"/>
    <a:srgbClr val="C4B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howGuides="1">
      <p:cViewPr varScale="1">
        <p:scale>
          <a:sx n="92" d="100"/>
          <a:sy n="92" d="100"/>
        </p:scale>
        <p:origin x="76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0B51EF-1609-4287-9666-1250CD2F2F8D}" type="doc">
      <dgm:prSet loTypeId="urn:microsoft.com/office/officeart/2005/8/layout/list1" loCatId="list" qsTypeId="urn:microsoft.com/office/officeart/2005/8/quickstyle/simple2" qsCatId="simple" csTypeId="urn:microsoft.com/office/officeart/2005/8/colors/accent6_1" csCatId="accent6" phldr="1"/>
      <dgm:spPr/>
    </dgm:pt>
    <dgm:pt modelId="{AFE86D89-ED19-4C4F-873F-05E955158C24}">
      <dgm:prSet phldrT="[Text]" custT="1"/>
      <dgm:spPr>
        <a:xfrm>
          <a:off x="473819" y="39649"/>
          <a:ext cx="4733737" cy="560880"/>
        </a:xfrm>
        <a:prstGeom prst="roundRect">
          <a:avLst/>
        </a:prstGeom>
        <a:ln>
          <a:solidFill>
            <a:schemeClr val="bg2">
              <a:lumMod val="25000"/>
            </a:schemeClr>
          </a:solidFill>
        </a:ln>
      </dgm:spPr>
      <dgm:t>
        <a:bodyPr/>
        <a:lstStyle/>
        <a:p>
          <a:pPr algn="r" rtl="1"/>
          <a:r>
            <a:rPr lang="fa-IR" sz="1600" smtClean="0">
              <a:latin typeface="Calibri" panose="020F0502020204030204"/>
              <a:ea typeface="+mn-ea"/>
              <a:cs typeface="B Nazanin" panose="00000400000000000000" pitchFamily="2" charset="-78"/>
            </a:rPr>
            <a:t>شکل گیری نوآوری های جدید، تقویت اقتصاد و پیشرفت شهر و کشور</a:t>
          </a:r>
          <a:endParaRPr lang="en-US" sz="1600">
            <a:latin typeface="Calibri" panose="020F0502020204030204"/>
            <a:ea typeface="+mn-ea"/>
            <a:cs typeface="B Nazanin" panose="00000400000000000000" pitchFamily="2" charset="-78"/>
          </a:endParaRPr>
        </a:p>
      </dgm:t>
    </dgm:pt>
    <dgm:pt modelId="{7EDDEB68-7A2F-4CDD-8FF0-5531213CF73E}" type="parTrans" cxnId="{4095CE19-88A1-48BB-87FA-18C8E4A93C47}">
      <dgm:prSet/>
      <dgm:spPr/>
      <dgm:t>
        <a:bodyPr/>
        <a:lstStyle/>
        <a:p>
          <a:pPr algn="r" rtl="1"/>
          <a:endParaRPr lang="en-US" sz="1600">
            <a:cs typeface="B Nazanin" panose="00000400000000000000" pitchFamily="2" charset="-78"/>
          </a:endParaRPr>
        </a:p>
      </dgm:t>
    </dgm:pt>
    <dgm:pt modelId="{D5AD0FFE-15D3-4831-A87B-5D0C30283E52}" type="sibTrans" cxnId="{4095CE19-88A1-48BB-87FA-18C8E4A93C47}">
      <dgm:prSet/>
      <dgm:spPr/>
      <dgm:t>
        <a:bodyPr/>
        <a:lstStyle/>
        <a:p>
          <a:pPr algn="r" rtl="1"/>
          <a:endParaRPr lang="en-US" sz="1600">
            <a:cs typeface="B Nazanin" panose="00000400000000000000" pitchFamily="2" charset="-78"/>
          </a:endParaRPr>
        </a:p>
      </dgm:t>
    </dgm:pt>
    <dgm:pt modelId="{F03FD1F3-DA7C-4996-BE70-7E0D511211AF}">
      <dgm:prSet phldrT="[Text]" custT="1"/>
      <dgm:spPr>
        <a:xfrm>
          <a:off x="523174" y="901489"/>
          <a:ext cx="4667949" cy="560880"/>
        </a:xfrm>
        <a:prstGeom prst="roundRect">
          <a:avLst/>
        </a:prstGeom>
        <a:ln>
          <a:solidFill>
            <a:srgbClr val="67603B"/>
          </a:solidFill>
        </a:ln>
      </dgm:spPr>
      <dgm:t>
        <a:bodyPr/>
        <a:lstStyle/>
        <a:p>
          <a:pPr algn="r" rtl="1"/>
          <a:r>
            <a:rPr lang="fa-IR" sz="1600" smtClean="0">
              <a:latin typeface="Calibri" panose="020F0502020204030204"/>
              <a:ea typeface="+mn-ea"/>
              <a:cs typeface="B Nazanin" panose="00000400000000000000" pitchFamily="2" charset="-78"/>
            </a:rPr>
            <a:t>جذب سرمایه گذاران با وجود فناوری های پیشرفته</a:t>
          </a:r>
          <a:endParaRPr lang="en-US" sz="1600">
            <a:latin typeface="Calibri" panose="020F0502020204030204"/>
            <a:ea typeface="+mn-ea"/>
            <a:cs typeface="B Nazanin" panose="00000400000000000000" pitchFamily="2" charset="-78"/>
          </a:endParaRPr>
        </a:p>
      </dgm:t>
    </dgm:pt>
    <dgm:pt modelId="{6FDB2D53-0B61-4509-9F5C-62C4D16355DB}" type="parTrans" cxnId="{968F7F3A-FED3-473F-B165-ECE668DD7C6C}">
      <dgm:prSet/>
      <dgm:spPr/>
      <dgm:t>
        <a:bodyPr/>
        <a:lstStyle/>
        <a:p>
          <a:pPr algn="r" rtl="1"/>
          <a:endParaRPr lang="en-US" sz="1600">
            <a:cs typeface="B Nazanin" panose="00000400000000000000" pitchFamily="2" charset="-78"/>
          </a:endParaRPr>
        </a:p>
      </dgm:t>
    </dgm:pt>
    <dgm:pt modelId="{61BD8581-360A-4E94-A039-52AB1897226B}" type="sibTrans" cxnId="{968F7F3A-FED3-473F-B165-ECE668DD7C6C}">
      <dgm:prSet/>
      <dgm:spPr/>
      <dgm:t>
        <a:bodyPr/>
        <a:lstStyle/>
        <a:p>
          <a:pPr algn="r" rtl="1"/>
          <a:endParaRPr lang="en-US" sz="1600">
            <a:cs typeface="B Nazanin" panose="00000400000000000000" pitchFamily="2" charset="-78"/>
          </a:endParaRPr>
        </a:p>
      </dgm:t>
    </dgm:pt>
    <dgm:pt modelId="{E91F5EEB-B691-4F63-8A56-705380111E26}">
      <dgm:prSet phldrT="[Text]" custT="1"/>
      <dgm:spPr>
        <a:xfrm>
          <a:off x="569032" y="1715705"/>
          <a:ext cx="4669716" cy="560880"/>
        </a:xfrm>
        <a:prstGeom prst="roundRect">
          <a:avLst/>
        </a:prstGeom>
        <a:ln>
          <a:solidFill>
            <a:srgbClr val="67603B"/>
          </a:solidFill>
        </a:ln>
      </dgm:spPr>
      <dgm:t>
        <a:bodyPr/>
        <a:lstStyle/>
        <a:p>
          <a:pPr algn="r" rtl="1"/>
          <a:r>
            <a:rPr lang="fa-IR" sz="1600" smtClean="0">
              <a:latin typeface="Calibri" panose="020F0502020204030204"/>
              <a:ea typeface="+mn-ea"/>
              <a:cs typeface="B Nazanin" panose="00000400000000000000" pitchFamily="2" charset="-78"/>
            </a:rPr>
            <a:t>نقش قابل توجه شرکت های بزرگ در استقرار استارت آپ ها</a:t>
          </a:r>
          <a:endParaRPr lang="en-US" sz="1600">
            <a:latin typeface="Calibri" panose="020F0502020204030204"/>
            <a:ea typeface="+mn-ea"/>
            <a:cs typeface="B Nazanin" panose="00000400000000000000" pitchFamily="2" charset="-78"/>
          </a:endParaRPr>
        </a:p>
      </dgm:t>
    </dgm:pt>
    <dgm:pt modelId="{EE72A48D-6F99-4A93-9755-D81CAE5F150B}" type="parTrans" cxnId="{B771ACE7-AE3F-427D-8EE4-EE91B1A2ECBC}">
      <dgm:prSet/>
      <dgm:spPr/>
      <dgm:t>
        <a:bodyPr/>
        <a:lstStyle/>
        <a:p>
          <a:pPr algn="r" rtl="1"/>
          <a:endParaRPr lang="en-US" sz="1600">
            <a:cs typeface="B Nazanin" panose="00000400000000000000" pitchFamily="2" charset="-78"/>
          </a:endParaRPr>
        </a:p>
      </dgm:t>
    </dgm:pt>
    <dgm:pt modelId="{FF2EBF3E-97C3-4730-8320-52A700D97A20}" type="sibTrans" cxnId="{B771ACE7-AE3F-427D-8EE4-EE91B1A2ECBC}">
      <dgm:prSet/>
      <dgm:spPr/>
      <dgm:t>
        <a:bodyPr/>
        <a:lstStyle/>
        <a:p>
          <a:pPr algn="r" rtl="1"/>
          <a:endParaRPr lang="en-US" sz="1600">
            <a:cs typeface="B Nazanin" panose="00000400000000000000" pitchFamily="2" charset="-78"/>
          </a:endParaRPr>
        </a:p>
      </dgm:t>
    </dgm:pt>
    <dgm:pt modelId="{3FB77BD1-F0C3-4A4F-B646-665737AB885A}" type="pres">
      <dgm:prSet presAssocID="{700B51EF-1609-4287-9666-1250CD2F2F8D}" presName="linear" presStyleCnt="0">
        <dgm:presLayoutVars>
          <dgm:dir/>
          <dgm:animLvl val="lvl"/>
          <dgm:resizeHandles val="exact"/>
        </dgm:presLayoutVars>
      </dgm:prSet>
      <dgm:spPr/>
    </dgm:pt>
    <dgm:pt modelId="{4EE5BC82-0B28-4A6E-8EE9-C4675648771A}" type="pres">
      <dgm:prSet presAssocID="{AFE86D89-ED19-4C4F-873F-05E955158C24}" presName="parentLin" presStyleCnt="0"/>
      <dgm:spPr/>
    </dgm:pt>
    <dgm:pt modelId="{8DC410B7-B52D-4DA8-AB01-F9F6DA0D20BC}" type="pres">
      <dgm:prSet presAssocID="{AFE86D89-ED19-4C4F-873F-05E955158C24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B5EB239-AEB9-4803-87AA-A8E687468E0F}" type="pres">
      <dgm:prSet presAssocID="{AFE86D89-ED19-4C4F-873F-05E955158C24}" presName="parentText" presStyleLbl="node1" presStyleIdx="0" presStyleCnt="3" custAng="0" custScaleX="123259" custLinFactNeighborX="72725" custLinFactNeighborY="33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7DCC0-1657-4E70-B9DA-DC6CC86DC99D}" type="pres">
      <dgm:prSet presAssocID="{AFE86D89-ED19-4C4F-873F-05E955158C24}" presName="negativeSpace" presStyleCnt="0"/>
      <dgm:spPr/>
    </dgm:pt>
    <dgm:pt modelId="{06B69177-50B8-4959-B6F5-8109E4459051}" type="pres">
      <dgm:prSet presAssocID="{AFE86D89-ED19-4C4F-873F-05E955158C24}" presName="childText" presStyleLbl="conFgAcc1" presStyleIdx="0" presStyleCnt="3">
        <dgm:presLayoutVars>
          <dgm:bulletEnabled val="1"/>
        </dgm:presLayoutVars>
      </dgm:prSet>
      <dgm:spPr>
        <a:xfrm>
          <a:off x="0" y="301042"/>
          <a:ext cx="5486400" cy="478800"/>
        </a:xfrm>
        <a:prstGeom prst="rect">
          <a:avLst/>
        </a:prstGeom>
      </dgm:spPr>
    </dgm:pt>
    <dgm:pt modelId="{76082073-06FE-46CC-9B4D-02D562173534}" type="pres">
      <dgm:prSet presAssocID="{D5AD0FFE-15D3-4831-A87B-5D0C30283E52}" presName="spaceBetweenRectangles" presStyleCnt="0"/>
      <dgm:spPr/>
    </dgm:pt>
    <dgm:pt modelId="{C7C42EF4-A9D1-4BBD-A4B6-39F7A49EB3D4}" type="pres">
      <dgm:prSet presAssocID="{F03FD1F3-DA7C-4996-BE70-7E0D511211AF}" presName="parentLin" presStyleCnt="0"/>
      <dgm:spPr/>
    </dgm:pt>
    <dgm:pt modelId="{524C8613-E645-4A33-9366-1D8E08575AF4}" type="pres">
      <dgm:prSet presAssocID="{F03FD1F3-DA7C-4996-BE70-7E0D511211A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C624E7F-DD25-47DC-86FB-BE7386A3ACB8}" type="pres">
      <dgm:prSet presAssocID="{F03FD1F3-DA7C-4996-BE70-7E0D511211AF}" presName="parentText" presStyleLbl="node1" presStyleIdx="1" presStyleCnt="3" custScaleX="121546" custLinFactNeighborX="90717" custLinFactNeighborY="33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B3ED49-6E3F-4DC9-8E25-BF60656AD7DD}" type="pres">
      <dgm:prSet presAssocID="{F03FD1F3-DA7C-4996-BE70-7E0D511211AF}" presName="negativeSpace" presStyleCnt="0"/>
      <dgm:spPr/>
    </dgm:pt>
    <dgm:pt modelId="{833603EE-8AE3-48B6-B19C-E7C52FD310A9}" type="pres">
      <dgm:prSet presAssocID="{F03FD1F3-DA7C-4996-BE70-7E0D511211AF}" presName="childText" presStyleLbl="conFgAcc1" presStyleIdx="1" presStyleCnt="3">
        <dgm:presLayoutVars>
          <dgm:bulletEnabled val="1"/>
        </dgm:presLayoutVars>
      </dgm:prSet>
      <dgm:spPr>
        <a:xfrm>
          <a:off x="0" y="1162882"/>
          <a:ext cx="5486400" cy="478800"/>
        </a:xfrm>
        <a:prstGeom prst="rect">
          <a:avLst/>
        </a:prstGeom>
      </dgm:spPr>
    </dgm:pt>
    <dgm:pt modelId="{8F7B5763-4E7E-4621-A1A5-384A6B601DC0}" type="pres">
      <dgm:prSet presAssocID="{61BD8581-360A-4E94-A039-52AB1897226B}" presName="spaceBetweenRectangles" presStyleCnt="0"/>
      <dgm:spPr/>
    </dgm:pt>
    <dgm:pt modelId="{3E5EC3CB-B56F-4671-88AD-84FEA251BB90}" type="pres">
      <dgm:prSet presAssocID="{E91F5EEB-B691-4F63-8A56-705380111E26}" presName="parentLin" presStyleCnt="0"/>
      <dgm:spPr/>
    </dgm:pt>
    <dgm:pt modelId="{64E37E85-B871-4EE1-8F61-D71DA9B1975B}" type="pres">
      <dgm:prSet presAssocID="{E91F5EEB-B691-4F63-8A56-705380111E2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60261382-9267-425D-8291-7A1113C8CDB8}" type="pres">
      <dgm:prSet presAssocID="{E91F5EEB-B691-4F63-8A56-705380111E26}" presName="parentText" presStyleLbl="node1" presStyleIdx="2" presStyleCnt="3" custScaleX="121592" custLinFactX="531" custLinFactNeighborX="100000" custLinFactNeighborY="-5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8ED3DC-0168-4059-A403-CE28DA85D223}" type="pres">
      <dgm:prSet presAssocID="{E91F5EEB-B691-4F63-8A56-705380111E26}" presName="negativeSpace" presStyleCnt="0"/>
      <dgm:spPr/>
    </dgm:pt>
    <dgm:pt modelId="{2FF4B59A-9E7B-45C2-B9AE-723CEC4494F0}" type="pres">
      <dgm:prSet presAssocID="{E91F5EEB-B691-4F63-8A56-705380111E26}" presName="childText" presStyleLbl="conFgAcc1" presStyleIdx="2" presStyleCnt="3">
        <dgm:presLayoutVars>
          <dgm:bulletEnabled val="1"/>
        </dgm:presLayoutVars>
      </dgm:prSet>
      <dgm:spPr>
        <a:xfrm>
          <a:off x="0" y="2024722"/>
          <a:ext cx="5486400" cy="478800"/>
        </a:xfrm>
        <a:prstGeom prst="rect">
          <a:avLst/>
        </a:prstGeom>
      </dgm:spPr>
    </dgm:pt>
  </dgm:ptLst>
  <dgm:cxnLst>
    <dgm:cxn modelId="{1486EB40-03F7-45A0-A99E-19A481A7702A}" type="presOf" srcId="{E91F5EEB-B691-4F63-8A56-705380111E26}" destId="{64E37E85-B871-4EE1-8F61-D71DA9B1975B}" srcOrd="0" destOrd="0" presId="urn:microsoft.com/office/officeart/2005/8/layout/list1"/>
    <dgm:cxn modelId="{DD164924-ACE4-4AEA-99DA-96212AA0629D}" type="presOf" srcId="{AFE86D89-ED19-4C4F-873F-05E955158C24}" destId="{8DC410B7-B52D-4DA8-AB01-F9F6DA0D20BC}" srcOrd="0" destOrd="0" presId="urn:microsoft.com/office/officeart/2005/8/layout/list1"/>
    <dgm:cxn modelId="{02C5952F-4FD9-4C21-B1AD-FEB38D6ABD8F}" type="presOf" srcId="{F03FD1F3-DA7C-4996-BE70-7E0D511211AF}" destId="{524C8613-E645-4A33-9366-1D8E08575AF4}" srcOrd="0" destOrd="0" presId="urn:microsoft.com/office/officeart/2005/8/layout/list1"/>
    <dgm:cxn modelId="{290CDDE4-481E-4263-8590-CF454722B644}" type="presOf" srcId="{E91F5EEB-B691-4F63-8A56-705380111E26}" destId="{60261382-9267-425D-8291-7A1113C8CDB8}" srcOrd="1" destOrd="0" presId="urn:microsoft.com/office/officeart/2005/8/layout/list1"/>
    <dgm:cxn modelId="{8229AD3D-C4EB-4BF3-864A-B224CD0B0B14}" type="presOf" srcId="{AFE86D89-ED19-4C4F-873F-05E955158C24}" destId="{5B5EB239-AEB9-4803-87AA-A8E687468E0F}" srcOrd="1" destOrd="0" presId="urn:microsoft.com/office/officeart/2005/8/layout/list1"/>
    <dgm:cxn modelId="{FCB66BFE-EE94-4DF5-AEEB-4A929245634C}" type="presOf" srcId="{F03FD1F3-DA7C-4996-BE70-7E0D511211AF}" destId="{9C624E7F-DD25-47DC-86FB-BE7386A3ACB8}" srcOrd="1" destOrd="0" presId="urn:microsoft.com/office/officeart/2005/8/layout/list1"/>
    <dgm:cxn modelId="{76C49974-C4A9-4AEF-B2BC-379FE3CE23E8}" type="presOf" srcId="{700B51EF-1609-4287-9666-1250CD2F2F8D}" destId="{3FB77BD1-F0C3-4A4F-B646-665737AB885A}" srcOrd="0" destOrd="0" presId="urn:microsoft.com/office/officeart/2005/8/layout/list1"/>
    <dgm:cxn modelId="{B771ACE7-AE3F-427D-8EE4-EE91B1A2ECBC}" srcId="{700B51EF-1609-4287-9666-1250CD2F2F8D}" destId="{E91F5EEB-B691-4F63-8A56-705380111E26}" srcOrd="2" destOrd="0" parTransId="{EE72A48D-6F99-4A93-9755-D81CAE5F150B}" sibTransId="{FF2EBF3E-97C3-4730-8320-52A700D97A20}"/>
    <dgm:cxn modelId="{968F7F3A-FED3-473F-B165-ECE668DD7C6C}" srcId="{700B51EF-1609-4287-9666-1250CD2F2F8D}" destId="{F03FD1F3-DA7C-4996-BE70-7E0D511211AF}" srcOrd="1" destOrd="0" parTransId="{6FDB2D53-0B61-4509-9F5C-62C4D16355DB}" sibTransId="{61BD8581-360A-4E94-A039-52AB1897226B}"/>
    <dgm:cxn modelId="{4095CE19-88A1-48BB-87FA-18C8E4A93C47}" srcId="{700B51EF-1609-4287-9666-1250CD2F2F8D}" destId="{AFE86D89-ED19-4C4F-873F-05E955158C24}" srcOrd="0" destOrd="0" parTransId="{7EDDEB68-7A2F-4CDD-8FF0-5531213CF73E}" sibTransId="{D5AD0FFE-15D3-4831-A87B-5D0C30283E52}"/>
    <dgm:cxn modelId="{F451E396-111B-4689-B99E-235C7B59FC07}" type="presParOf" srcId="{3FB77BD1-F0C3-4A4F-B646-665737AB885A}" destId="{4EE5BC82-0B28-4A6E-8EE9-C4675648771A}" srcOrd="0" destOrd="0" presId="urn:microsoft.com/office/officeart/2005/8/layout/list1"/>
    <dgm:cxn modelId="{AED9E8EA-AACE-424D-8954-C6035C6964EB}" type="presParOf" srcId="{4EE5BC82-0B28-4A6E-8EE9-C4675648771A}" destId="{8DC410B7-B52D-4DA8-AB01-F9F6DA0D20BC}" srcOrd="0" destOrd="0" presId="urn:microsoft.com/office/officeart/2005/8/layout/list1"/>
    <dgm:cxn modelId="{1FB3AF71-C979-4F10-B29F-3BE738597A08}" type="presParOf" srcId="{4EE5BC82-0B28-4A6E-8EE9-C4675648771A}" destId="{5B5EB239-AEB9-4803-87AA-A8E687468E0F}" srcOrd="1" destOrd="0" presId="urn:microsoft.com/office/officeart/2005/8/layout/list1"/>
    <dgm:cxn modelId="{967CF6F0-F788-4514-98A0-CBBA0ACC6DF7}" type="presParOf" srcId="{3FB77BD1-F0C3-4A4F-B646-665737AB885A}" destId="{2D37DCC0-1657-4E70-B9DA-DC6CC86DC99D}" srcOrd="1" destOrd="0" presId="urn:microsoft.com/office/officeart/2005/8/layout/list1"/>
    <dgm:cxn modelId="{DE6CF04F-B613-4009-ADB3-744CE9FB3752}" type="presParOf" srcId="{3FB77BD1-F0C3-4A4F-B646-665737AB885A}" destId="{06B69177-50B8-4959-B6F5-8109E4459051}" srcOrd="2" destOrd="0" presId="urn:microsoft.com/office/officeart/2005/8/layout/list1"/>
    <dgm:cxn modelId="{D04C2181-AE23-414B-BA3E-D5463FC8CAB0}" type="presParOf" srcId="{3FB77BD1-F0C3-4A4F-B646-665737AB885A}" destId="{76082073-06FE-46CC-9B4D-02D562173534}" srcOrd="3" destOrd="0" presId="urn:microsoft.com/office/officeart/2005/8/layout/list1"/>
    <dgm:cxn modelId="{CD657C5B-E474-4F2F-9A64-6A03F1837259}" type="presParOf" srcId="{3FB77BD1-F0C3-4A4F-B646-665737AB885A}" destId="{C7C42EF4-A9D1-4BBD-A4B6-39F7A49EB3D4}" srcOrd="4" destOrd="0" presId="urn:microsoft.com/office/officeart/2005/8/layout/list1"/>
    <dgm:cxn modelId="{DAA9F4AF-02CD-4220-BFA2-EBA80C60BDA8}" type="presParOf" srcId="{C7C42EF4-A9D1-4BBD-A4B6-39F7A49EB3D4}" destId="{524C8613-E645-4A33-9366-1D8E08575AF4}" srcOrd="0" destOrd="0" presId="urn:microsoft.com/office/officeart/2005/8/layout/list1"/>
    <dgm:cxn modelId="{7C4BE7EF-9171-4343-AF47-5427D10B5C08}" type="presParOf" srcId="{C7C42EF4-A9D1-4BBD-A4B6-39F7A49EB3D4}" destId="{9C624E7F-DD25-47DC-86FB-BE7386A3ACB8}" srcOrd="1" destOrd="0" presId="urn:microsoft.com/office/officeart/2005/8/layout/list1"/>
    <dgm:cxn modelId="{56CAA019-4DD4-4808-9EC2-52601B14EC2F}" type="presParOf" srcId="{3FB77BD1-F0C3-4A4F-B646-665737AB885A}" destId="{0FB3ED49-6E3F-4DC9-8E25-BF60656AD7DD}" srcOrd="5" destOrd="0" presId="urn:microsoft.com/office/officeart/2005/8/layout/list1"/>
    <dgm:cxn modelId="{A895C7DC-A591-4E71-9D8B-8F6CB66EB22F}" type="presParOf" srcId="{3FB77BD1-F0C3-4A4F-B646-665737AB885A}" destId="{833603EE-8AE3-48B6-B19C-E7C52FD310A9}" srcOrd="6" destOrd="0" presId="urn:microsoft.com/office/officeart/2005/8/layout/list1"/>
    <dgm:cxn modelId="{6A588D5F-4D04-41DE-A2AA-3298D7915DAE}" type="presParOf" srcId="{3FB77BD1-F0C3-4A4F-B646-665737AB885A}" destId="{8F7B5763-4E7E-4621-A1A5-384A6B601DC0}" srcOrd="7" destOrd="0" presId="urn:microsoft.com/office/officeart/2005/8/layout/list1"/>
    <dgm:cxn modelId="{4B403B24-1A89-4375-95BB-09CC5BCAFF75}" type="presParOf" srcId="{3FB77BD1-F0C3-4A4F-B646-665737AB885A}" destId="{3E5EC3CB-B56F-4671-88AD-84FEA251BB90}" srcOrd="8" destOrd="0" presId="urn:microsoft.com/office/officeart/2005/8/layout/list1"/>
    <dgm:cxn modelId="{210707A0-818C-4456-9B58-1D008A751E27}" type="presParOf" srcId="{3E5EC3CB-B56F-4671-88AD-84FEA251BB90}" destId="{64E37E85-B871-4EE1-8F61-D71DA9B1975B}" srcOrd="0" destOrd="0" presId="urn:microsoft.com/office/officeart/2005/8/layout/list1"/>
    <dgm:cxn modelId="{AA6C61C4-CD16-403C-921B-164B9DDF66F6}" type="presParOf" srcId="{3E5EC3CB-B56F-4671-88AD-84FEA251BB90}" destId="{60261382-9267-425D-8291-7A1113C8CDB8}" srcOrd="1" destOrd="0" presId="urn:microsoft.com/office/officeart/2005/8/layout/list1"/>
    <dgm:cxn modelId="{D46EA6EC-41F0-4145-B83E-FCA4A62CE6B3}" type="presParOf" srcId="{3FB77BD1-F0C3-4A4F-B646-665737AB885A}" destId="{AB8ED3DC-0168-4059-A403-CE28DA85D223}" srcOrd="9" destOrd="0" presId="urn:microsoft.com/office/officeart/2005/8/layout/list1"/>
    <dgm:cxn modelId="{76FAA235-EB25-4A84-82C0-7C5256945AFE}" type="presParOf" srcId="{3FB77BD1-F0C3-4A4F-B646-665737AB885A}" destId="{2FF4B59A-9E7B-45C2-B9AE-723CEC4494F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69177-50B8-4959-B6F5-8109E4459051}">
      <dsp:nvSpPr>
        <dsp:cNvPr id="0" name=""/>
        <dsp:cNvSpPr/>
      </dsp:nvSpPr>
      <dsp:spPr>
        <a:xfrm>
          <a:off x="0" y="301042"/>
          <a:ext cx="5486400" cy="4788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5EB239-AEB9-4803-87AA-A8E687468E0F}">
      <dsp:nvSpPr>
        <dsp:cNvPr id="0" name=""/>
        <dsp:cNvSpPr/>
      </dsp:nvSpPr>
      <dsp:spPr>
        <a:xfrm>
          <a:off x="473819" y="39649"/>
          <a:ext cx="4733737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smtClean="0">
              <a:latin typeface="Calibri" panose="020F0502020204030204"/>
              <a:ea typeface="+mn-ea"/>
              <a:cs typeface="B Nazanin" panose="00000400000000000000" pitchFamily="2" charset="-78"/>
            </a:rPr>
            <a:t>شکل گیری نوآوری های جدید، تقویت اقتصاد و پیشرفت شهر و کشور</a:t>
          </a:r>
          <a:endParaRPr lang="en-US" sz="1600" kern="1200">
            <a:latin typeface="Calibri" panose="020F0502020204030204"/>
            <a:ea typeface="+mn-ea"/>
            <a:cs typeface="B Nazanin" panose="00000400000000000000" pitchFamily="2" charset="-78"/>
          </a:endParaRPr>
        </a:p>
      </dsp:txBody>
      <dsp:txXfrm>
        <a:off x="501199" y="67029"/>
        <a:ext cx="4678977" cy="506120"/>
      </dsp:txXfrm>
    </dsp:sp>
    <dsp:sp modelId="{833603EE-8AE3-48B6-B19C-E7C52FD310A9}">
      <dsp:nvSpPr>
        <dsp:cNvPr id="0" name=""/>
        <dsp:cNvSpPr/>
      </dsp:nvSpPr>
      <dsp:spPr>
        <a:xfrm>
          <a:off x="0" y="1162882"/>
          <a:ext cx="5486400" cy="4788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624E7F-DD25-47DC-86FB-BE7386A3ACB8}">
      <dsp:nvSpPr>
        <dsp:cNvPr id="0" name=""/>
        <dsp:cNvSpPr/>
      </dsp:nvSpPr>
      <dsp:spPr>
        <a:xfrm>
          <a:off x="523174" y="901489"/>
          <a:ext cx="4667949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67603B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smtClean="0">
              <a:latin typeface="Calibri" panose="020F0502020204030204"/>
              <a:ea typeface="+mn-ea"/>
              <a:cs typeface="B Nazanin" panose="00000400000000000000" pitchFamily="2" charset="-78"/>
            </a:rPr>
            <a:t>جذب سرمایه گذاران با وجود فناوری های پیشرفته</a:t>
          </a:r>
          <a:endParaRPr lang="en-US" sz="1600" kern="1200">
            <a:latin typeface="Calibri" panose="020F0502020204030204"/>
            <a:ea typeface="+mn-ea"/>
            <a:cs typeface="B Nazanin" panose="00000400000000000000" pitchFamily="2" charset="-78"/>
          </a:endParaRPr>
        </a:p>
      </dsp:txBody>
      <dsp:txXfrm>
        <a:off x="550554" y="928869"/>
        <a:ext cx="4613189" cy="506120"/>
      </dsp:txXfrm>
    </dsp:sp>
    <dsp:sp modelId="{2FF4B59A-9E7B-45C2-B9AE-723CEC4494F0}">
      <dsp:nvSpPr>
        <dsp:cNvPr id="0" name=""/>
        <dsp:cNvSpPr/>
      </dsp:nvSpPr>
      <dsp:spPr>
        <a:xfrm>
          <a:off x="0" y="2024722"/>
          <a:ext cx="5486400" cy="4788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61382-9267-425D-8291-7A1113C8CDB8}">
      <dsp:nvSpPr>
        <dsp:cNvPr id="0" name=""/>
        <dsp:cNvSpPr/>
      </dsp:nvSpPr>
      <dsp:spPr>
        <a:xfrm>
          <a:off x="569032" y="1715705"/>
          <a:ext cx="4669716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67603B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5161" tIns="0" rIns="145161" bIns="0" numCol="1" spcCol="1270" anchor="ctr" anchorCtr="0">
          <a:noAutofit/>
        </a:bodyPr>
        <a:lstStyle/>
        <a:p>
          <a:pPr lvl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smtClean="0">
              <a:latin typeface="Calibri" panose="020F0502020204030204"/>
              <a:ea typeface="+mn-ea"/>
              <a:cs typeface="B Nazanin" panose="00000400000000000000" pitchFamily="2" charset="-78"/>
            </a:rPr>
            <a:t>نقش قابل توجه شرکت های بزرگ در استقرار استارت آپ ها</a:t>
          </a:r>
          <a:endParaRPr lang="en-US" sz="1600" kern="1200">
            <a:latin typeface="Calibri" panose="020F0502020204030204"/>
            <a:ea typeface="+mn-ea"/>
            <a:cs typeface="B Nazanin" panose="00000400000000000000" pitchFamily="2" charset="-78"/>
          </a:endParaRPr>
        </a:p>
      </dsp:txBody>
      <dsp:txXfrm>
        <a:off x="596412" y="1743085"/>
        <a:ext cx="4614956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2023-12-11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1347614"/>
            <a:ext cx="2867454" cy="4335582"/>
            <a:chOff x="4902181" y="1264356"/>
            <a:chExt cx="2867454" cy="4335582"/>
          </a:xfrm>
        </p:grpSpPr>
        <p:grpSp>
          <p:nvGrpSpPr>
            <p:cNvPr id="23" name="그룹 13">
              <a:extLst>
                <a:ext uri="{FF2B5EF4-FFF2-40B4-BE49-F238E27FC236}">
                  <a16:creationId xmlns:a16="http://schemas.microsoft.com/office/drawing/2014/main" id="{82682CF5-54AB-4A9E-A305-42DCAB6F1EAF}"/>
                </a:ext>
              </a:extLst>
            </p:cNvPr>
            <p:cNvGrpSpPr/>
            <p:nvPr/>
          </p:nvGrpSpPr>
          <p:grpSpPr>
            <a:xfrm>
              <a:off x="4902181" y="3384940"/>
              <a:ext cx="2867454" cy="2214998"/>
              <a:chOff x="3023754" y="3403834"/>
              <a:chExt cx="2867454" cy="2214998"/>
            </a:xfrm>
            <a:solidFill>
              <a:srgbClr val="E46C0A">
                <a:lumMod val="20000"/>
                <a:lumOff val="80000"/>
              </a:srgbClr>
            </a:solidFill>
          </p:grpSpPr>
          <p:sp>
            <p:nvSpPr>
              <p:cNvPr id="29" name="Trapezoid 33">
                <a:extLst>
                  <a:ext uri="{FF2B5EF4-FFF2-40B4-BE49-F238E27FC236}">
                    <a16:creationId xmlns:a16="http://schemas.microsoft.com/office/drawing/2014/main" id="{1DDB7891-65CB-480B-BBBD-45842B8E1422}"/>
                  </a:ext>
                </a:extLst>
              </p:cNvPr>
              <p:cNvSpPr/>
              <p:nvPr/>
            </p:nvSpPr>
            <p:spPr>
              <a:xfrm>
                <a:off x="3965894" y="3403834"/>
                <a:ext cx="914400" cy="1739666"/>
              </a:xfrm>
              <a:custGeom>
                <a:avLst/>
                <a:gdLst>
                  <a:gd name="connsiteX0" fmla="*/ 0 w 914400"/>
                  <a:gd name="connsiteY0" fmla="*/ 1739666 h 1739666"/>
                  <a:gd name="connsiteX1" fmla="*/ 260357 w 914400"/>
                  <a:gd name="connsiteY1" fmla="*/ 0 h 1739666"/>
                  <a:gd name="connsiteX2" fmla="*/ 654043 w 914400"/>
                  <a:gd name="connsiteY2" fmla="*/ 0 h 1739666"/>
                  <a:gd name="connsiteX3" fmla="*/ 914400 w 914400"/>
                  <a:gd name="connsiteY3" fmla="*/ 1739666 h 1739666"/>
                  <a:gd name="connsiteX4" fmla="*/ 0 w 914400"/>
                  <a:gd name="connsiteY4" fmla="*/ 1739666 h 1739666"/>
                  <a:gd name="connsiteX0" fmla="*/ 0 w 914400"/>
                  <a:gd name="connsiteY0" fmla="*/ 1739666 h 1739666"/>
                  <a:gd name="connsiteX1" fmla="*/ 260357 w 914400"/>
                  <a:gd name="connsiteY1" fmla="*/ 0 h 1739666"/>
                  <a:gd name="connsiteX2" fmla="*/ 502739 w 914400"/>
                  <a:gd name="connsiteY2" fmla="*/ 142448 h 1739666"/>
                  <a:gd name="connsiteX3" fmla="*/ 654043 w 914400"/>
                  <a:gd name="connsiteY3" fmla="*/ 0 h 1739666"/>
                  <a:gd name="connsiteX4" fmla="*/ 914400 w 914400"/>
                  <a:gd name="connsiteY4" fmla="*/ 1739666 h 1739666"/>
                  <a:gd name="connsiteX5" fmla="*/ 0 w 914400"/>
                  <a:gd name="connsiteY5" fmla="*/ 1739666 h 1739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14400" h="1739666">
                    <a:moveTo>
                      <a:pt x="0" y="1739666"/>
                    </a:moveTo>
                    <a:lnTo>
                      <a:pt x="260357" y="0"/>
                    </a:lnTo>
                    <a:cubicBezTo>
                      <a:pt x="311996" y="-225"/>
                      <a:pt x="451100" y="142673"/>
                      <a:pt x="502739" y="142448"/>
                    </a:cubicBezTo>
                    <a:lnTo>
                      <a:pt x="654043" y="0"/>
                    </a:lnTo>
                    <a:lnTo>
                      <a:pt x="914400" y="1739666"/>
                    </a:lnTo>
                    <a:lnTo>
                      <a:pt x="0" y="1739666"/>
                    </a:ln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30" name="Chord 39">
                <a:extLst>
                  <a:ext uri="{FF2B5EF4-FFF2-40B4-BE49-F238E27FC236}">
                    <a16:creationId xmlns:a16="http://schemas.microsoft.com/office/drawing/2014/main" id="{820D0A59-B644-4CAB-85A0-D0DBA0F5BCBC}"/>
                  </a:ext>
                </a:extLst>
              </p:cNvPr>
              <p:cNvSpPr/>
              <p:nvPr/>
            </p:nvSpPr>
            <p:spPr>
              <a:xfrm>
                <a:off x="3269506" y="4673600"/>
                <a:ext cx="914400" cy="914400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31" name="Chord 40">
                <a:extLst>
                  <a:ext uri="{FF2B5EF4-FFF2-40B4-BE49-F238E27FC236}">
                    <a16:creationId xmlns:a16="http://schemas.microsoft.com/office/drawing/2014/main" id="{5B07356D-AC18-42BE-9AE9-F2C5C62990C0}"/>
                  </a:ext>
                </a:extLst>
              </p:cNvPr>
              <p:cNvSpPr/>
              <p:nvPr/>
            </p:nvSpPr>
            <p:spPr>
              <a:xfrm>
                <a:off x="4321538" y="4501320"/>
                <a:ext cx="1117512" cy="1117512"/>
              </a:xfrm>
              <a:prstGeom prst="chord">
                <a:avLst>
                  <a:gd name="adj1" fmla="val 10342302"/>
                  <a:gd name="adj2" fmla="val 655841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32" name="Chord 41">
                <a:extLst>
                  <a:ext uri="{FF2B5EF4-FFF2-40B4-BE49-F238E27FC236}">
                    <a16:creationId xmlns:a16="http://schemas.microsoft.com/office/drawing/2014/main" id="{70DE1B67-17D6-445C-BF17-04630FEF1605}"/>
                  </a:ext>
                </a:extLst>
              </p:cNvPr>
              <p:cNvSpPr/>
              <p:nvPr/>
            </p:nvSpPr>
            <p:spPr>
              <a:xfrm>
                <a:off x="3726496" y="4402596"/>
                <a:ext cx="1010970" cy="1010970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33" name="Chord 42">
                <a:extLst>
                  <a:ext uri="{FF2B5EF4-FFF2-40B4-BE49-F238E27FC236}">
                    <a16:creationId xmlns:a16="http://schemas.microsoft.com/office/drawing/2014/main" id="{2B38D50F-1729-4A84-BAB1-59128A2E98AE}"/>
                  </a:ext>
                </a:extLst>
              </p:cNvPr>
              <p:cNvSpPr/>
              <p:nvPr/>
            </p:nvSpPr>
            <p:spPr>
              <a:xfrm>
                <a:off x="5109845" y="4752818"/>
                <a:ext cx="781363" cy="781363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34" name="Chord 43">
                <a:extLst>
                  <a:ext uri="{FF2B5EF4-FFF2-40B4-BE49-F238E27FC236}">
                    <a16:creationId xmlns:a16="http://schemas.microsoft.com/office/drawing/2014/main" id="{4CB6A865-10B9-4902-9764-A37F083EE802}"/>
                  </a:ext>
                </a:extLst>
              </p:cNvPr>
              <p:cNvSpPr/>
              <p:nvPr/>
            </p:nvSpPr>
            <p:spPr>
              <a:xfrm>
                <a:off x="3023754" y="4873433"/>
                <a:ext cx="540133" cy="540133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p:grpSp>
        <p:grpSp>
          <p:nvGrpSpPr>
            <p:cNvPr id="24" name="Group 34">
              <a:extLst>
                <a:ext uri="{FF2B5EF4-FFF2-40B4-BE49-F238E27FC236}">
                  <a16:creationId xmlns:a16="http://schemas.microsoft.com/office/drawing/2014/main" id="{0D6F562F-8BBD-43BC-A734-B145B016565A}"/>
                </a:ext>
              </a:extLst>
            </p:cNvPr>
            <p:cNvGrpSpPr/>
            <p:nvPr/>
          </p:nvGrpSpPr>
          <p:grpSpPr>
            <a:xfrm>
              <a:off x="5658415" y="1264356"/>
              <a:ext cx="1304431" cy="2461875"/>
              <a:chOff x="3779988" y="1298141"/>
              <a:chExt cx="1304431" cy="2461875"/>
            </a:xfrm>
          </p:grpSpPr>
          <p:sp>
            <p:nvSpPr>
              <p:cNvPr id="25" name="Freeform 35">
                <a:extLst>
                  <a:ext uri="{FF2B5EF4-FFF2-40B4-BE49-F238E27FC236}">
                    <a16:creationId xmlns:a16="http://schemas.microsoft.com/office/drawing/2014/main" id="{E11162ED-0B0B-4409-9295-6826B14024D7}"/>
                  </a:ext>
                </a:extLst>
              </p:cNvPr>
              <p:cNvSpPr/>
              <p:nvPr/>
            </p:nvSpPr>
            <p:spPr>
              <a:xfrm>
                <a:off x="4333425" y="1298141"/>
                <a:ext cx="200205" cy="1710412"/>
              </a:xfrm>
              <a:custGeom>
                <a:avLst/>
                <a:gdLst>
                  <a:gd name="connsiteX0" fmla="*/ 86265 w 181155"/>
                  <a:gd name="connsiteY0" fmla="*/ 0 h 1708031"/>
                  <a:gd name="connsiteX1" fmla="*/ 0 w 181155"/>
                  <a:gd name="connsiteY1" fmla="*/ 1682151 h 1708031"/>
                  <a:gd name="connsiteX2" fmla="*/ 181155 w 181155"/>
                  <a:gd name="connsiteY2" fmla="*/ 1708031 h 1708031"/>
                  <a:gd name="connsiteX3" fmla="*/ 86265 w 181155"/>
                  <a:gd name="connsiteY3" fmla="*/ 0 h 1708031"/>
                  <a:gd name="connsiteX0" fmla="*/ 86265 w 181155"/>
                  <a:gd name="connsiteY0" fmla="*/ 0 h 1708031"/>
                  <a:gd name="connsiteX1" fmla="*/ 0 w 181155"/>
                  <a:gd name="connsiteY1" fmla="*/ 1682151 h 1708031"/>
                  <a:gd name="connsiteX2" fmla="*/ 181155 w 181155"/>
                  <a:gd name="connsiteY2" fmla="*/ 1708031 h 1708031"/>
                  <a:gd name="connsiteX3" fmla="*/ 100462 w 181155"/>
                  <a:gd name="connsiteY3" fmla="*/ 4405 h 1708031"/>
                  <a:gd name="connsiteX4" fmla="*/ 86265 w 181155"/>
                  <a:gd name="connsiteY4" fmla="*/ 0 h 1708031"/>
                  <a:gd name="connsiteX0" fmla="*/ 76740 w 181155"/>
                  <a:gd name="connsiteY0" fmla="*/ 5120 h 1703626"/>
                  <a:gd name="connsiteX1" fmla="*/ 0 w 181155"/>
                  <a:gd name="connsiteY1" fmla="*/ 1677746 h 1703626"/>
                  <a:gd name="connsiteX2" fmla="*/ 181155 w 181155"/>
                  <a:gd name="connsiteY2" fmla="*/ 1703626 h 1703626"/>
                  <a:gd name="connsiteX3" fmla="*/ 100462 w 181155"/>
                  <a:gd name="connsiteY3" fmla="*/ 0 h 1703626"/>
                  <a:gd name="connsiteX4" fmla="*/ 76740 w 181155"/>
                  <a:gd name="connsiteY4" fmla="*/ 5120 h 1703626"/>
                  <a:gd name="connsiteX0" fmla="*/ 76740 w 181155"/>
                  <a:gd name="connsiteY0" fmla="*/ 0 h 1698506"/>
                  <a:gd name="connsiteX1" fmla="*/ 0 w 181155"/>
                  <a:gd name="connsiteY1" fmla="*/ 1672626 h 1698506"/>
                  <a:gd name="connsiteX2" fmla="*/ 181155 w 181155"/>
                  <a:gd name="connsiteY2" fmla="*/ 1698506 h 1698506"/>
                  <a:gd name="connsiteX3" fmla="*/ 93318 w 181155"/>
                  <a:gd name="connsiteY3" fmla="*/ 6786 h 1698506"/>
                  <a:gd name="connsiteX4" fmla="*/ 76740 w 181155"/>
                  <a:gd name="connsiteY4" fmla="*/ 0 h 1698506"/>
                  <a:gd name="connsiteX0" fmla="*/ 79122 w 181155"/>
                  <a:gd name="connsiteY0" fmla="*/ 5120 h 1691720"/>
                  <a:gd name="connsiteX1" fmla="*/ 0 w 181155"/>
                  <a:gd name="connsiteY1" fmla="*/ 1665840 h 1691720"/>
                  <a:gd name="connsiteX2" fmla="*/ 181155 w 181155"/>
                  <a:gd name="connsiteY2" fmla="*/ 1691720 h 1691720"/>
                  <a:gd name="connsiteX3" fmla="*/ 93318 w 181155"/>
                  <a:gd name="connsiteY3" fmla="*/ 0 h 1691720"/>
                  <a:gd name="connsiteX4" fmla="*/ 79122 w 181155"/>
                  <a:gd name="connsiteY4" fmla="*/ 5120 h 1691720"/>
                  <a:gd name="connsiteX0" fmla="*/ 79122 w 181155"/>
                  <a:gd name="connsiteY0" fmla="*/ 0 h 1686600"/>
                  <a:gd name="connsiteX1" fmla="*/ 0 w 181155"/>
                  <a:gd name="connsiteY1" fmla="*/ 1660720 h 1686600"/>
                  <a:gd name="connsiteX2" fmla="*/ 181155 w 181155"/>
                  <a:gd name="connsiteY2" fmla="*/ 1686600 h 1686600"/>
                  <a:gd name="connsiteX3" fmla="*/ 93318 w 181155"/>
                  <a:gd name="connsiteY3" fmla="*/ 4405 h 1686600"/>
                  <a:gd name="connsiteX4" fmla="*/ 79122 w 181155"/>
                  <a:gd name="connsiteY4" fmla="*/ 0 h 1686600"/>
                  <a:gd name="connsiteX0" fmla="*/ 93410 w 195443"/>
                  <a:gd name="connsiteY0" fmla="*/ 0 h 1708345"/>
                  <a:gd name="connsiteX1" fmla="*/ 0 w 195443"/>
                  <a:gd name="connsiteY1" fmla="*/ 1708345 h 1708345"/>
                  <a:gd name="connsiteX2" fmla="*/ 195443 w 195443"/>
                  <a:gd name="connsiteY2" fmla="*/ 1686600 h 1708345"/>
                  <a:gd name="connsiteX3" fmla="*/ 107606 w 195443"/>
                  <a:gd name="connsiteY3" fmla="*/ 4405 h 1708345"/>
                  <a:gd name="connsiteX4" fmla="*/ 93410 w 195443"/>
                  <a:gd name="connsiteY4" fmla="*/ 0 h 1708345"/>
                  <a:gd name="connsiteX0" fmla="*/ 93410 w 200205"/>
                  <a:gd name="connsiteY0" fmla="*/ 0 h 1710412"/>
                  <a:gd name="connsiteX1" fmla="*/ 0 w 200205"/>
                  <a:gd name="connsiteY1" fmla="*/ 1708345 h 1710412"/>
                  <a:gd name="connsiteX2" fmla="*/ 200205 w 200205"/>
                  <a:gd name="connsiteY2" fmla="*/ 1710412 h 1710412"/>
                  <a:gd name="connsiteX3" fmla="*/ 107606 w 200205"/>
                  <a:gd name="connsiteY3" fmla="*/ 4405 h 1710412"/>
                  <a:gd name="connsiteX4" fmla="*/ 93410 w 200205"/>
                  <a:gd name="connsiteY4" fmla="*/ 0 h 1710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205" h="1710412">
                    <a:moveTo>
                      <a:pt x="93410" y="0"/>
                    </a:moveTo>
                    <a:lnTo>
                      <a:pt x="0" y="1708345"/>
                    </a:lnTo>
                    <a:lnTo>
                      <a:pt x="200205" y="1710412"/>
                    </a:lnTo>
                    <a:cubicBezTo>
                      <a:pt x="171720" y="1183812"/>
                      <a:pt x="136091" y="531005"/>
                      <a:pt x="107606" y="4405"/>
                    </a:cubicBezTo>
                    <a:lnTo>
                      <a:pt x="93410" y="0"/>
                    </a:lnTo>
                    <a:close/>
                  </a:path>
                </a:pathLst>
              </a:custGeom>
              <a:solidFill>
                <a:srgbClr val="E46C0A">
                  <a:lumMod val="60000"/>
                  <a:lumOff val="4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26" name="Freeform 36">
                <a:extLst>
                  <a:ext uri="{FF2B5EF4-FFF2-40B4-BE49-F238E27FC236}">
                    <a16:creationId xmlns:a16="http://schemas.microsoft.com/office/drawing/2014/main" id="{A6DD5236-1FF8-4D39-9438-EBB84F60C0C5}"/>
                  </a:ext>
                </a:extLst>
              </p:cNvPr>
              <p:cNvSpPr/>
              <p:nvPr/>
            </p:nvSpPr>
            <p:spPr>
              <a:xfrm flipH="1">
                <a:off x="4441313" y="1380365"/>
                <a:ext cx="643106" cy="1707892"/>
              </a:xfrm>
              <a:custGeom>
                <a:avLst/>
                <a:gdLst>
                  <a:gd name="connsiteX0" fmla="*/ 621102 w 621102"/>
                  <a:gd name="connsiteY0" fmla="*/ 0 h 1690778"/>
                  <a:gd name="connsiteX1" fmla="*/ 0 w 621102"/>
                  <a:gd name="connsiteY1" fmla="*/ 1690778 h 1690778"/>
                  <a:gd name="connsiteX2" fmla="*/ 560717 w 621102"/>
                  <a:gd name="connsiteY2" fmla="*/ 1492370 h 1690778"/>
                  <a:gd name="connsiteX3" fmla="*/ 621102 w 621102"/>
                  <a:gd name="connsiteY3" fmla="*/ 0 h 1690778"/>
                  <a:gd name="connsiteX0" fmla="*/ 643106 w 643106"/>
                  <a:gd name="connsiteY0" fmla="*/ 0 h 1707892"/>
                  <a:gd name="connsiteX1" fmla="*/ 0 w 643106"/>
                  <a:gd name="connsiteY1" fmla="*/ 1707892 h 1707892"/>
                  <a:gd name="connsiteX2" fmla="*/ 560717 w 643106"/>
                  <a:gd name="connsiteY2" fmla="*/ 1509484 h 1707892"/>
                  <a:gd name="connsiteX3" fmla="*/ 643106 w 643106"/>
                  <a:gd name="connsiteY3" fmla="*/ 0 h 1707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3106" h="1707892">
                    <a:moveTo>
                      <a:pt x="643106" y="0"/>
                    </a:moveTo>
                    <a:lnTo>
                      <a:pt x="0" y="1707892"/>
                    </a:lnTo>
                    <a:lnTo>
                      <a:pt x="560717" y="1509484"/>
                    </a:lnTo>
                    <a:lnTo>
                      <a:pt x="643106" y="0"/>
                    </a:lnTo>
                    <a:close/>
                  </a:path>
                </a:pathLst>
              </a:custGeom>
              <a:solidFill>
                <a:srgbClr val="E46C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27" name="Freeform 37">
                <a:extLst>
                  <a:ext uri="{FF2B5EF4-FFF2-40B4-BE49-F238E27FC236}">
                    <a16:creationId xmlns:a16="http://schemas.microsoft.com/office/drawing/2014/main" id="{C580CEA0-50C0-4AC9-A234-E37BD9624DF5}"/>
                  </a:ext>
                </a:extLst>
              </p:cNvPr>
              <p:cNvSpPr/>
              <p:nvPr/>
            </p:nvSpPr>
            <p:spPr>
              <a:xfrm>
                <a:off x="3779988" y="1380365"/>
                <a:ext cx="643106" cy="1707892"/>
              </a:xfrm>
              <a:custGeom>
                <a:avLst/>
                <a:gdLst>
                  <a:gd name="connsiteX0" fmla="*/ 621102 w 621102"/>
                  <a:gd name="connsiteY0" fmla="*/ 0 h 1690778"/>
                  <a:gd name="connsiteX1" fmla="*/ 0 w 621102"/>
                  <a:gd name="connsiteY1" fmla="*/ 1690778 h 1690778"/>
                  <a:gd name="connsiteX2" fmla="*/ 560717 w 621102"/>
                  <a:gd name="connsiteY2" fmla="*/ 1492370 h 1690778"/>
                  <a:gd name="connsiteX3" fmla="*/ 621102 w 621102"/>
                  <a:gd name="connsiteY3" fmla="*/ 0 h 1690778"/>
                  <a:gd name="connsiteX0" fmla="*/ 643106 w 643106"/>
                  <a:gd name="connsiteY0" fmla="*/ 0 h 1707892"/>
                  <a:gd name="connsiteX1" fmla="*/ 0 w 643106"/>
                  <a:gd name="connsiteY1" fmla="*/ 1707892 h 1707892"/>
                  <a:gd name="connsiteX2" fmla="*/ 560717 w 643106"/>
                  <a:gd name="connsiteY2" fmla="*/ 1509484 h 1707892"/>
                  <a:gd name="connsiteX3" fmla="*/ 643106 w 643106"/>
                  <a:gd name="connsiteY3" fmla="*/ 0 h 1707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3106" h="1707892">
                    <a:moveTo>
                      <a:pt x="643106" y="0"/>
                    </a:moveTo>
                    <a:lnTo>
                      <a:pt x="0" y="1707892"/>
                    </a:lnTo>
                    <a:lnTo>
                      <a:pt x="560717" y="1509484"/>
                    </a:lnTo>
                    <a:lnTo>
                      <a:pt x="643106" y="0"/>
                    </a:lnTo>
                    <a:close/>
                  </a:path>
                </a:pathLst>
              </a:custGeom>
              <a:solidFill>
                <a:srgbClr val="E46C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28" name="Freeform 38">
                <a:extLst>
                  <a:ext uri="{FF2B5EF4-FFF2-40B4-BE49-F238E27FC236}">
                    <a16:creationId xmlns:a16="http://schemas.microsoft.com/office/drawing/2014/main" id="{AA413A93-3889-4AC7-8BB5-374E18FB2827}"/>
                  </a:ext>
                </a:extLst>
              </p:cNvPr>
              <p:cNvSpPr/>
              <p:nvPr/>
            </p:nvSpPr>
            <p:spPr>
              <a:xfrm>
                <a:off x="3810452" y="3008553"/>
                <a:ext cx="1186798" cy="751463"/>
              </a:xfrm>
              <a:custGeom>
                <a:avLst/>
                <a:gdLst/>
                <a:ahLst/>
                <a:cxnLst/>
                <a:rect l="l" t="t" r="r" b="b"/>
                <a:pathLst>
                  <a:path w="1186798" h="751463">
                    <a:moveTo>
                      <a:pt x="571900" y="18996"/>
                    </a:moveTo>
                    <a:cubicBezTo>
                      <a:pt x="463937" y="77983"/>
                      <a:pt x="428075" y="330281"/>
                      <a:pt x="651355" y="487491"/>
                    </a:cubicBezTo>
                    <a:cubicBezTo>
                      <a:pt x="595490" y="341069"/>
                      <a:pt x="632624" y="268838"/>
                      <a:pt x="668711" y="195562"/>
                    </a:cubicBezTo>
                    <a:cubicBezTo>
                      <a:pt x="669313" y="232813"/>
                      <a:pt x="631252" y="312906"/>
                      <a:pt x="724853" y="359561"/>
                    </a:cubicBezTo>
                    <a:cubicBezTo>
                      <a:pt x="681048" y="219220"/>
                      <a:pt x="866081" y="175012"/>
                      <a:pt x="671806" y="20041"/>
                    </a:cubicBezTo>
                    <a:cubicBezTo>
                      <a:pt x="952810" y="60640"/>
                      <a:pt x="870180" y="203640"/>
                      <a:pt x="936973" y="347687"/>
                    </a:cubicBezTo>
                    <a:cubicBezTo>
                      <a:pt x="888101" y="356187"/>
                      <a:pt x="817286" y="225711"/>
                      <a:pt x="833200" y="287502"/>
                    </a:cubicBezTo>
                    <a:cubicBezTo>
                      <a:pt x="916717" y="531671"/>
                      <a:pt x="666903" y="538643"/>
                      <a:pt x="746240" y="751463"/>
                    </a:cubicBezTo>
                    <a:cubicBezTo>
                      <a:pt x="499659" y="737527"/>
                      <a:pt x="571782" y="508334"/>
                      <a:pt x="455818" y="452601"/>
                    </a:cubicBezTo>
                    <a:cubicBezTo>
                      <a:pt x="424343" y="446974"/>
                      <a:pt x="386598" y="472693"/>
                      <a:pt x="456483" y="587233"/>
                    </a:cubicBezTo>
                    <a:cubicBezTo>
                      <a:pt x="49466" y="283924"/>
                      <a:pt x="335238" y="35996"/>
                      <a:pt x="571900" y="18996"/>
                    </a:cubicBezTo>
                    <a:close/>
                    <a:moveTo>
                      <a:pt x="1179221" y="0"/>
                    </a:moveTo>
                    <a:lnTo>
                      <a:pt x="1186798" y="0"/>
                    </a:lnTo>
                    <a:lnTo>
                      <a:pt x="1186190" y="4819"/>
                    </a:lnTo>
                    <a:close/>
                    <a:moveTo>
                      <a:pt x="0" y="0"/>
                    </a:moveTo>
                    <a:lnTo>
                      <a:pt x="29871" y="0"/>
                    </a:lnTo>
                    <a:lnTo>
                      <a:pt x="2400" y="18996"/>
                    </a:lnTo>
                    <a:close/>
                  </a:path>
                </a:pathLst>
              </a:custGeom>
              <a:solidFill>
                <a:srgbClr val="E46C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p:grpSp>
      </p:grpSp>
      <p:sp>
        <p:nvSpPr>
          <p:cNvPr id="36" name="Rectangle 35"/>
          <p:cNvSpPr/>
          <p:nvPr/>
        </p:nvSpPr>
        <p:spPr>
          <a:xfrm>
            <a:off x="5987880" y="1024448"/>
            <a:ext cx="22797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>
                <a:solidFill>
                  <a:schemeClr val="bg2">
                    <a:lumMod val="25000"/>
                  </a:schemeClr>
                </a:solidFill>
                <a:cs typeface="B Mitra" panose="00000400000000000000" pitchFamily="2" charset="-78"/>
              </a:rPr>
              <a:t> شهر استارت‌آپی</a:t>
            </a:r>
            <a:endParaRPr lang="en-US" sz="3600">
              <a:solidFill>
                <a:schemeClr val="bg2">
                  <a:lumMod val="25000"/>
                </a:schemeClr>
              </a:solidFill>
              <a:cs typeface="B Mitra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275856" y="209911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>
                <a:solidFill>
                  <a:schemeClr val="bg2">
                    <a:lumMod val="25000"/>
                  </a:schemeClr>
                </a:solidFill>
                <a:cs typeface="B Nazanin" panose="00000400000000000000" pitchFamily="2" charset="-78"/>
              </a:rPr>
              <a:t>استاد محترم: </a:t>
            </a:r>
            <a:r>
              <a:rPr lang="fa-IR" smtClean="0">
                <a:solidFill>
                  <a:schemeClr val="bg2">
                    <a:lumMod val="25000"/>
                  </a:schemeClr>
                </a:solidFill>
                <a:cs typeface="B Nazanin" panose="00000400000000000000" pitchFamily="2" charset="-78"/>
              </a:rPr>
              <a:t>دکتر </a:t>
            </a:r>
            <a:r>
              <a:rPr lang="fa-IR">
                <a:solidFill>
                  <a:schemeClr val="bg2">
                    <a:lumMod val="25000"/>
                  </a:schemeClr>
                </a:solidFill>
                <a:cs typeface="B Nazanin" panose="00000400000000000000" pitchFamily="2" charset="-78"/>
              </a:rPr>
              <a:t>بهزاد سلمانی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9539" y="266274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>
                <a:solidFill>
                  <a:schemeClr val="bg2">
                    <a:lumMod val="25000"/>
                  </a:schemeClr>
                </a:solidFill>
                <a:cs typeface="B Nazanin" panose="00000400000000000000" pitchFamily="2" charset="-78"/>
              </a:rPr>
              <a:t>پدید آورنده: بیتا غمین خیابانی</a:t>
            </a:r>
          </a:p>
        </p:txBody>
      </p:sp>
      <p:pic>
        <p:nvPicPr>
          <p:cNvPr id="39" name="Picture 38"/>
          <p:cNvPicPr/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718" y="240805"/>
            <a:ext cx="2040712" cy="177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 flipH="1">
            <a:off x="1428514" y="1563638"/>
            <a:ext cx="7375564" cy="576000"/>
            <a:chOff x="2079428" y="1209498"/>
            <a:chExt cx="6698173" cy="576000"/>
          </a:xfrm>
        </p:grpSpPr>
        <p:sp>
          <p:nvSpPr>
            <p:cNvPr id="19" name="Pentagon 18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0" name="Rectangle 2"/>
            <p:cNvSpPr/>
            <p:nvPr/>
          </p:nvSpPr>
          <p:spPr>
            <a:xfrm>
              <a:off x="2974842" y="1209498"/>
              <a:ext cx="4844422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C4BD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22" name="TextBox 12"/>
            <p:cNvSpPr txBox="1"/>
            <p:nvPr/>
          </p:nvSpPr>
          <p:spPr bwMode="auto">
            <a:xfrm>
              <a:off x="3459542" y="1258192"/>
              <a:ext cx="5318059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rtl="1">
                <a:defRPr/>
              </a:pPr>
              <a:r>
                <a:rPr lang="fa-IR" altLang="ko-KR" sz="20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وجود منابع به خصوص منابع انسانی </a:t>
              </a:r>
              <a:endParaRPr kumimoji="0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endParaRPr>
            </a:p>
          </p:txBody>
        </p:sp>
      </p:grpSp>
      <p:sp>
        <p:nvSpPr>
          <p:cNvPr id="23" name="Up Ribbon 22"/>
          <p:cNvSpPr/>
          <p:nvPr/>
        </p:nvSpPr>
        <p:spPr>
          <a:xfrm>
            <a:off x="755576" y="195486"/>
            <a:ext cx="7848872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2800">
                <a:solidFill>
                  <a:prstClr val="white"/>
                </a:solidFill>
                <a:cs typeface="B Mitra" panose="00000400000000000000" pitchFamily="2" charset="-78"/>
              </a:rPr>
              <a:t>عوامل تعیین کننده توسعه </a:t>
            </a:r>
            <a:r>
              <a:rPr lang="fa-IR" sz="2800" smtClean="0">
                <a:solidFill>
                  <a:prstClr val="white"/>
                </a:solidFill>
                <a:cs typeface="B Mitra" panose="00000400000000000000" pitchFamily="2" charset="-78"/>
              </a:rPr>
              <a:t>استارت آپها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25" name="Group 24"/>
          <p:cNvGrpSpPr/>
          <p:nvPr/>
        </p:nvGrpSpPr>
        <p:grpSpPr>
          <a:xfrm flipH="1">
            <a:off x="1206068" y="2571718"/>
            <a:ext cx="7598010" cy="576000"/>
            <a:chOff x="2079428" y="1209498"/>
            <a:chExt cx="6900189" cy="576000"/>
          </a:xfrm>
        </p:grpSpPr>
        <p:sp>
          <p:nvSpPr>
            <p:cNvPr id="26" name="Pentagon 25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7" name="Rectangle 2"/>
            <p:cNvSpPr/>
            <p:nvPr/>
          </p:nvSpPr>
          <p:spPr>
            <a:xfrm>
              <a:off x="2974842" y="1209498"/>
              <a:ext cx="4844422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29" name="TextBox 12"/>
            <p:cNvSpPr txBox="1"/>
            <p:nvPr/>
          </p:nvSpPr>
          <p:spPr bwMode="auto">
            <a:xfrm>
              <a:off x="3485604" y="1231199"/>
              <a:ext cx="549401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rtl="1">
                <a:defRPr/>
              </a:pPr>
              <a:r>
                <a:rPr lang="fa-IR" altLang="ko-KR" sz="20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پارک‌های </a:t>
              </a:r>
              <a:r>
                <a:rPr lang="fa-IR" altLang="ko-KR" sz="20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علم و فناوری </a:t>
              </a:r>
              <a:endParaRPr kumimoji="0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 flipH="1">
            <a:off x="1234766" y="3704640"/>
            <a:ext cx="7569312" cy="576000"/>
            <a:chOff x="2079428" y="1209498"/>
            <a:chExt cx="6874127" cy="576000"/>
          </a:xfrm>
        </p:grpSpPr>
        <p:sp>
          <p:nvSpPr>
            <p:cNvPr id="31" name="Pentagon 30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rgbClr val="6760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2" name="Rectangle 2"/>
            <p:cNvSpPr/>
            <p:nvPr/>
          </p:nvSpPr>
          <p:spPr>
            <a:xfrm>
              <a:off x="2974842" y="1209498"/>
              <a:ext cx="4844422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6760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34" name="TextBox 12"/>
            <p:cNvSpPr txBox="1"/>
            <p:nvPr/>
          </p:nvSpPr>
          <p:spPr bwMode="auto">
            <a:xfrm>
              <a:off x="3459542" y="1303881"/>
              <a:ext cx="5494013" cy="400110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rtl="1">
                <a:defRPr/>
              </a:pPr>
              <a:r>
                <a:rPr kumimoji="0" lang="fa-IR" altLang="ko-KR" sz="2000" b="0" i="0" u="none" strike="noStrike" kern="1200" cap="none" spc="0" normalizeH="0" baseline="0" noProof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Arial"/>
                  <a:cs typeface="B Mitra" panose="00000400000000000000" pitchFamily="2" charset="-78"/>
                </a:rPr>
                <a:t>شهرهای</a:t>
              </a:r>
              <a:r>
                <a:rPr lang="fa-IR" altLang="ko-KR" sz="20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 صنعتی با تغییرات ناشی از تحول دیجیتال </a:t>
              </a:r>
              <a:endParaRPr kumimoji="0" lang="ko-KR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884368" y="164263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1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58427" y="266122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2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64178" y="376824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3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428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3" name="Up Ribbon 22"/>
          <p:cNvSpPr/>
          <p:nvPr/>
        </p:nvSpPr>
        <p:spPr>
          <a:xfrm>
            <a:off x="395536" y="195486"/>
            <a:ext cx="8424936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2400">
                <a:solidFill>
                  <a:prstClr val="white"/>
                </a:solidFill>
                <a:cs typeface="B Mitra" panose="00000400000000000000" pitchFamily="2" charset="-78"/>
              </a:rPr>
              <a:t>عوامل تاثیر گذار بر استقرار استارت‌آپ‌ها در شهر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23728" y="1347614"/>
            <a:ext cx="4796835" cy="3384376"/>
            <a:chOff x="3668562" y="1642634"/>
            <a:chExt cx="4044089" cy="2943787"/>
          </a:xfrm>
        </p:grpSpPr>
        <p:grpSp>
          <p:nvGrpSpPr>
            <p:cNvPr id="37" name="Google Shape;2463;p44"/>
            <p:cNvGrpSpPr/>
            <p:nvPr/>
          </p:nvGrpSpPr>
          <p:grpSpPr>
            <a:xfrm>
              <a:off x="6156176" y="1642634"/>
              <a:ext cx="1556475" cy="2156025"/>
              <a:chOff x="6200788" y="1269838"/>
              <a:chExt cx="1556475" cy="2156025"/>
            </a:xfrm>
          </p:grpSpPr>
          <p:sp>
            <p:nvSpPr>
              <p:cNvPr id="38" name="Google Shape;2464;p44"/>
              <p:cNvSpPr/>
              <p:nvPr/>
            </p:nvSpPr>
            <p:spPr>
              <a:xfrm>
                <a:off x="6310913" y="2703063"/>
                <a:ext cx="1336500" cy="722800"/>
              </a:xfrm>
              <a:custGeom>
                <a:avLst/>
                <a:gdLst/>
                <a:ahLst/>
                <a:cxnLst/>
                <a:rect l="l" t="t" r="r" b="b"/>
                <a:pathLst>
                  <a:path w="53460" h="28912" extrusionOk="0">
                    <a:moveTo>
                      <a:pt x="2660" y="0"/>
                    </a:moveTo>
                    <a:cubicBezTo>
                      <a:pt x="2040" y="0"/>
                      <a:pt x="1418" y="236"/>
                      <a:pt x="941" y="706"/>
                    </a:cubicBezTo>
                    <a:cubicBezTo>
                      <a:pt x="1" y="1658"/>
                      <a:pt x="1" y="3194"/>
                      <a:pt x="941" y="4135"/>
                    </a:cubicBezTo>
                    <a:lnTo>
                      <a:pt x="25016" y="28209"/>
                    </a:lnTo>
                    <a:cubicBezTo>
                      <a:pt x="25492" y="28674"/>
                      <a:pt x="26111" y="28912"/>
                      <a:pt x="26730" y="28912"/>
                    </a:cubicBezTo>
                    <a:cubicBezTo>
                      <a:pt x="27349" y="28912"/>
                      <a:pt x="27969" y="28674"/>
                      <a:pt x="28445" y="28209"/>
                    </a:cubicBezTo>
                    <a:lnTo>
                      <a:pt x="52507" y="4135"/>
                    </a:lnTo>
                    <a:cubicBezTo>
                      <a:pt x="53460" y="3194"/>
                      <a:pt x="53460" y="1658"/>
                      <a:pt x="52507" y="706"/>
                    </a:cubicBezTo>
                    <a:cubicBezTo>
                      <a:pt x="52037" y="236"/>
                      <a:pt x="51418" y="0"/>
                      <a:pt x="50799" y="0"/>
                    </a:cubicBezTo>
                    <a:cubicBezTo>
                      <a:pt x="50180" y="0"/>
                      <a:pt x="49561" y="236"/>
                      <a:pt x="49090" y="706"/>
                    </a:cubicBezTo>
                    <a:lnTo>
                      <a:pt x="26730" y="23066"/>
                    </a:lnTo>
                    <a:lnTo>
                      <a:pt x="4370" y="706"/>
                    </a:lnTo>
                    <a:cubicBezTo>
                      <a:pt x="3900" y="236"/>
                      <a:pt x="3281" y="0"/>
                      <a:pt x="2660" y="0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39" name="Google Shape;2465;p44"/>
              <p:cNvSpPr/>
              <p:nvPr/>
            </p:nvSpPr>
            <p:spPr>
              <a:xfrm>
                <a:off x="6200788" y="1518238"/>
                <a:ext cx="1556475" cy="1540850"/>
              </a:xfrm>
              <a:custGeom>
                <a:avLst/>
                <a:gdLst/>
                <a:ahLst/>
                <a:cxnLst/>
                <a:rect l="l" t="t" r="r" b="b"/>
                <a:pathLst>
                  <a:path w="62259" h="61634" extrusionOk="0">
                    <a:moveTo>
                      <a:pt x="31135" y="1"/>
                    </a:moveTo>
                    <a:cubicBezTo>
                      <a:pt x="30317" y="1"/>
                      <a:pt x="29498" y="313"/>
                      <a:pt x="28873" y="938"/>
                    </a:cubicBezTo>
                    <a:lnTo>
                      <a:pt x="1251" y="28549"/>
                    </a:lnTo>
                    <a:cubicBezTo>
                      <a:pt x="0" y="29799"/>
                      <a:pt x="0" y="31823"/>
                      <a:pt x="1251" y="33073"/>
                    </a:cubicBezTo>
                    <a:lnTo>
                      <a:pt x="28873" y="60696"/>
                    </a:lnTo>
                    <a:cubicBezTo>
                      <a:pt x="29498" y="61321"/>
                      <a:pt x="30317" y="61633"/>
                      <a:pt x="31135" y="61633"/>
                    </a:cubicBezTo>
                    <a:cubicBezTo>
                      <a:pt x="31954" y="61633"/>
                      <a:pt x="32772" y="61321"/>
                      <a:pt x="33398" y="60696"/>
                    </a:cubicBezTo>
                    <a:lnTo>
                      <a:pt x="61008" y="33073"/>
                    </a:lnTo>
                    <a:cubicBezTo>
                      <a:pt x="62258" y="31823"/>
                      <a:pt x="62258" y="29799"/>
                      <a:pt x="61008" y="28549"/>
                    </a:cubicBezTo>
                    <a:lnTo>
                      <a:pt x="33398" y="938"/>
                    </a:lnTo>
                    <a:cubicBezTo>
                      <a:pt x="32772" y="313"/>
                      <a:pt x="31954" y="1"/>
                      <a:pt x="31135" y="1"/>
                    </a:cubicBezTo>
                    <a:close/>
                  </a:path>
                </a:pathLst>
              </a:custGeom>
              <a:solidFill>
                <a:srgbClr val="E7E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0" name="Google Shape;2466;p44"/>
              <p:cNvSpPr/>
              <p:nvPr/>
            </p:nvSpPr>
            <p:spPr>
              <a:xfrm>
                <a:off x="6307338" y="1616388"/>
                <a:ext cx="1343950" cy="1343950"/>
              </a:xfrm>
              <a:custGeom>
                <a:avLst/>
                <a:gdLst/>
                <a:ahLst/>
                <a:cxnLst/>
                <a:rect l="l" t="t" r="r" b="b"/>
                <a:pathLst>
                  <a:path w="53758" h="53758" extrusionOk="0">
                    <a:moveTo>
                      <a:pt x="26885" y="1"/>
                    </a:moveTo>
                    <a:lnTo>
                      <a:pt x="1" y="26873"/>
                    </a:lnTo>
                    <a:lnTo>
                      <a:pt x="26885" y="53757"/>
                    </a:lnTo>
                    <a:lnTo>
                      <a:pt x="53758" y="26873"/>
                    </a:lnTo>
                    <a:lnTo>
                      <a:pt x="2688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 latinLnBrk="0">
                  <a:buClr>
                    <a:srgbClr val="000000"/>
                  </a:buClr>
                  <a:buFont typeface="Arial"/>
                  <a:buNone/>
                </a:pPr>
                <a:r>
                  <a:rPr lang="fa-IR" sz="1600" b="1" kern="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B Mitra" panose="00000400000000000000" pitchFamily="2" charset="-78"/>
                    <a:sym typeface="Fira Sans Extra Condensed Medium"/>
                  </a:rPr>
                  <a:t>دانشگاه ها</a:t>
                </a:r>
              </a:p>
            </p:txBody>
          </p:sp>
          <p:sp>
            <p:nvSpPr>
              <p:cNvPr id="41" name="Google Shape;2467;p44"/>
              <p:cNvSpPr/>
              <p:nvPr/>
            </p:nvSpPr>
            <p:spPr>
              <a:xfrm>
                <a:off x="6655313" y="1269838"/>
                <a:ext cx="647725" cy="640075"/>
              </a:xfrm>
              <a:custGeom>
                <a:avLst/>
                <a:gdLst/>
                <a:ahLst/>
                <a:cxnLst/>
                <a:rect l="l" t="t" r="r" b="b"/>
                <a:pathLst>
                  <a:path w="25909" h="25603" extrusionOk="0">
                    <a:moveTo>
                      <a:pt x="12954" y="1"/>
                    </a:moveTo>
                    <a:cubicBezTo>
                      <a:pt x="12552" y="1"/>
                      <a:pt x="12151" y="153"/>
                      <a:pt x="11847" y="456"/>
                    </a:cubicBezTo>
                    <a:lnTo>
                      <a:pt x="608" y="11696"/>
                    </a:lnTo>
                    <a:cubicBezTo>
                      <a:pt x="0" y="12303"/>
                      <a:pt x="0" y="13303"/>
                      <a:pt x="608" y="13910"/>
                    </a:cubicBezTo>
                    <a:lnTo>
                      <a:pt x="11847" y="25138"/>
                    </a:lnTo>
                    <a:cubicBezTo>
                      <a:pt x="12151" y="25448"/>
                      <a:pt x="12552" y="25602"/>
                      <a:pt x="12954" y="25602"/>
                    </a:cubicBezTo>
                    <a:cubicBezTo>
                      <a:pt x="13356" y="25602"/>
                      <a:pt x="13758" y="25448"/>
                      <a:pt x="14062" y="25138"/>
                    </a:cubicBezTo>
                    <a:lnTo>
                      <a:pt x="25289" y="13910"/>
                    </a:lnTo>
                    <a:cubicBezTo>
                      <a:pt x="25908" y="13303"/>
                      <a:pt x="25908" y="12303"/>
                      <a:pt x="25289" y="11696"/>
                    </a:cubicBezTo>
                    <a:lnTo>
                      <a:pt x="14062" y="456"/>
                    </a:lnTo>
                    <a:cubicBezTo>
                      <a:pt x="13758" y="153"/>
                      <a:pt x="13356" y="1"/>
                      <a:pt x="12954" y="1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44" name="Google Shape;2477;p44"/>
            <p:cNvGrpSpPr/>
            <p:nvPr/>
          </p:nvGrpSpPr>
          <p:grpSpPr>
            <a:xfrm>
              <a:off x="4912444" y="2448946"/>
              <a:ext cx="1556475" cy="2137475"/>
              <a:chOff x="4997363" y="2101288"/>
              <a:chExt cx="1556475" cy="2137475"/>
            </a:xfrm>
          </p:grpSpPr>
          <p:sp>
            <p:nvSpPr>
              <p:cNvPr id="45" name="Google Shape;2478;p44"/>
              <p:cNvSpPr/>
              <p:nvPr/>
            </p:nvSpPr>
            <p:spPr>
              <a:xfrm>
                <a:off x="5107188" y="2101288"/>
                <a:ext cx="1336500" cy="723025"/>
              </a:xfrm>
              <a:custGeom>
                <a:avLst/>
                <a:gdLst/>
                <a:ahLst/>
                <a:cxnLst/>
                <a:rect l="l" t="t" r="r" b="b"/>
                <a:pathLst>
                  <a:path w="53460" h="28921" extrusionOk="0">
                    <a:moveTo>
                      <a:pt x="26730" y="0"/>
                    </a:moveTo>
                    <a:cubicBezTo>
                      <a:pt x="26088" y="0"/>
                      <a:pt x="25480" y="262"/>
                      <a:pt x="25028" y="714"/>
                    </a:cubicBezTo>
                    <a:lnTo>
                      <a:pt x="953" y="24777"/>
                    </a:lnTo>
                    <a:cubicBezTo>
                      <a:pt x="1" y="25729"/>
                      <a:pt x="1" y="27265"/>
                      <a:pt x="953" y="28206"/>
                    </a:cubicBezTo>
                    <a:cubicBezTo>
                      <a:pt x="1425" y="28678"/>
                      <a:pt x="2047" y="28916"/>
                      <a:pt x="2669" y="28916"/>
                    </a:cubicBezTo>
                    <a:cubicBezTo>
                      <a:pt x="3288" y="28916"/>
                      <a:pt x="3908" y="28681"/>
                      <a:pt x="4382" y="28206"/>
                    </a:cubicBezTo>
                    <a:lnTo>
                      <a:pt x="26730" y="5846"/>
                    </a:lnTo>
                    <a:lnTo>
                      <a:pt x="49090" y="28206"/>
                    </a:lnTo>
                    <a:cubicBezTo>
                      <a:pt x="49567" y="28682"/>
                      <a:pt x="50186" y="28920"/>
                      <a:pt x="50805" y="28920"/>
                    </a:cubicBezTo>
                    <a:cubicBezTo>
                      <a:pt x="51424" y="28920"/>
                      <a:pt x="52043" y="28682"/>
                      <a:pt x="52519" y="28206"/>
                    </a:cubicBezTo>
                    <a:cubicBezTo>
                      <a:pt x="53460" y="27265"/>
                      <a:pt x="53460" y="25729"/>
                      <a:pt x="52519" y="24777"/>
                    </a:cubicBezTo>
                    <a:lnTo>
                      <a:pt x="28445" y="714"/>
                    </a:lnTo>
                    <a:cubicBezTo>
                      <a:pt x="27993" y="262"/>
                      <a:pt x="27373" y="0"/>
                      <a:pt x="26730" y="0"/>
                    </a:cubicBezTo>
                    <a:close/>
                  </a:path>
                </a:pathLst>
              </a:custGeom>
              <a:solidFill>
                <a:srgbClr val="15A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6" name="Google Shape;2479;p44"/>
              <p:cNvSpPr/>
              <p:nvPr/>
            </p:nvSpPr>
            <p:spPr>
              <a:xfrm>
                <a:off x="4997363" y="2468363"/>
                <a:ext cx="1556475" cy="1540825"/>
              </a:xfrm>
              <a:custGeom>
                <a:avLst/>
                <a:gdLst/>
                <a:ahLst/>
                <a:cxnLst/>
                <a:rect l="l" t="t" r="r" b="b"/>
                <a:pathLst>
                  <a:path w="62259" h="61633" extrusionOk="0">
                    <a:moveTo>
                      <a:pt x="31129" y="0"/>
                    </a:moveTo>
                    <a:cubicBezTo>
                      <a:pt x="30308" y="0"/>
                      <a:pt x="29486" y="313"/>
                      <a:pt x="28861" y="938"/>
                    </a:cubicBezTo>
                    <a:lnTo>
                      <a:pt x="1251" y="28549"/>
                    </a:lnTo>
                    <a:cubicBezTo>
                      <a:pt x="1" y="29799"/>
                      <a:pt x="1" y="31823"/>
                      <a:pt x="1251" y="33085"/>
                    </a:cubicBezTo>
                    <a:lnTo>
                      <a:pt x="28861" y="60695"/>
                    </a:lnTo>
                    <a:cubicBezTo>
                      <a:pt x="29486" y="61320"/>
                      <a:pt x="30308" y="61633"/>
                      <a:pt x="31129" y="61633"/>
                    </a:cubicBezTo>
                    <a:cubicBezTo>
                      <a:pt x="31951" y="61633"/>
                      <a:pt x="32772" y="61320"/>
                      <a:pt x="33398" y="60695"/>
                    </a:cubicBezTo>
                    <a:lnTo>
                      <a:pt x="61008" y="33085"/>
                    </a:lnTo>
                    <a:cubicBezTo>
                      <a:pt x="62258" y="31823"/>
                      <a:pt x="62258" y="29799"/>
                      <a:pt x="61008" y="28549"/>
                    </a:cubicBezTo>
                    <a:lnTo>
                      <a:pt x="33398" y="938"/>
                    </a:lnTo>
                    <a:cubicBezTo>
                      <a:pt x="32772" y="313"/>
                      <a:pt x="31951" y="0"/>
                      <a:pt x="31129" y="0"/>
                    </a:cubicBezTo>
                    <a:close/>
                  </a:path>
                </a:pathLst>
              </a:custGeom>
              <a:solidFill>
                <a:srgbClr val="E7E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47" name="Google Shape;2480;p44"/>
              <p:cNvSpPr/>
              <p:nvPr/>
            </p:nvSpPr>
            <p:spPr>
              <a:xfrm>
                <a:off x="5103913" y="2566513"/>
                <a:ext cx="1343650" cy="1343950"/>
              </a:xfrm>
              <a:custGeom>
                <a:avLst/>
                <a:gdLst/>
                <a:ahLst/>
                <a:cxnLst/>
                <a:rect l="l" t="t" r="r" b="b"/>
                <a:pathLst>
                  <a:path w="53746" h="53758" extrusionOk="0">
                    <a:moveTo>
                      <a:pt x="26873" y="0"/>
                    </a:moveTo>
                    <a:lnTo>
                      <a:pt x="1" y="26885"/>
                    </a:lnTo>
                    <a:lnTo>
                      <a:pt x="26873" y="53757"/>
                    </a:lnTo>
                    <a:lnTo>
                      <a:pt x="53746" y="26885"/>
                    </a:lnTo>
                    <a:lnTo>
                      <a:pt x="2687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 latinLnBrk="0">
                  <a:buClr>
                    <a:srgbClr val="000000"/>
                  </a:buClr>
                  <a:buFont typeface="Arial"/>
                  <a:buNone/>
                </a:pPr>
                <a:r>
                  <a:rPr lang="fa-IR" sz="1600" b="1" kern="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B Mitra" panose="00000400000000000000" pitchFamily="2" charset="-78"/>
                    <a:sym typeface="Fira Sans Extra Condensed Medium"/>
                  </a:rPr>
                  <a:t>شرکت ها و سرمایه گذاران</a:t>
                </a:r>
              </a:p>
            </p:txBody>
          </p:sp>
          <p:sp>
            <p:nvSpPr>
              <p:cNvPr id="48" name="Google Shape;2481;p44"/>
              <p:cNvSpPr/>
              <p:nvPr/>
            </p:nvSpPr>
            <p:spPr>
              <a:xfrm>
                <a:off x="5451588" y="3598713"/>
                <a:ext cx="647725" cy="640050"/>
              </a:xfrm>
              <a:custGeom>
                <a:avLst/>
                <a:gdLst/>
                <a:ahLst/>
                <a:cxnLst/>
                <a:rect l="l" t="t" r="r" b="b"/>
                <a:pathLst>
                  <a:path w="25909" h="25602" extrusionOk="0">
                    <a:moveTo>
                      <a:pt x="12960" y="0"/>
                    </a:moveTo>
                    <a:cubicBezTo>
                      <a:pt x="12559" y="0"/>
                      <a:pt x="12157" y="152"/>
                      <a:pt x="11847" y="456"/>
                    </a:cubicBezTo>
                    <a:lnTo>
                      <a:pt x="620" y="11695"/>
                    </a:lnTo>
                    <a:cubicBezTo>
                      <a:pt x="0" y="12302"/>
                      <a:pt x="0" y="13303"/>
                      <a:pt x="620" y="13910"/>
                    </a:cubicBezTo>
                    <a:lnTo>
                      <a:pt x="11847" y="25137"/>
                    </a:lnTo>
                    <a:cubicBezTo>
                      <a:pt x="12157" y="25447"/>
                      <a:pt x="12559" y="25602"/>
                      <a:pt x="12960" y="25602"/>
                    </a:cubicBezTo>
                    <a:cubicBezTo>
                      <a:pt x="13362" y="25602"/>
                      <a:pt x="13764" y="25447"/>
                      <a:pt x="14074" y="25137"/>
                    </a:cubicBezTo>
                    <a:lnTo>
                      <a:pt x="25301" y="13910"/>
                    </a:lnTo>
                    <a:cubicBezTo>
                      <a:pt x="25908" y="13303"/>
                      <a:pt x="25908" y="12302"/>
                      <a:pt x="25301" y="11695"/>
                    </a:cubicBezTo>
                    <a:lnTo>
                      <a:pt x="14074" y="456"/>
                    </a:lnTo>
                    <a:cubicBezTo>
                      <a:pt x="13764" y="152"/>
                      <a:pt x="13362" y="0"/>
                      <a:pt x="12960" y="0"/>
                    </a:cubicBezTo>
                    <a:close/>
                  </a:path>
                </a:pathLst>
              </a:custGeom>
              <a:solidFill>
                <a:srgbClr val="15A78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  <p:grpSp>
          <p:nvGrpSpPr>
            <p:cNvPr id="52" name="Google Shape;2456;p44"/>
            <p:cNvGrpSpPr/>
            <p:nvPr/>
          </p:nvGrpSpPr>
          <p:grpSpPr>
            <a:xfrm>
              <a:off x="3668562" y="1642634"/>
              <a:ext cx="1556775" cy="2156025"/>
              <a:chOff x="3793638" y="1269838"/>
              <a:chExt cx="1556775" cy="2156025"/>
            </a:xfrm>
          </p:grpSpPr>
          <p:sp>
            <p:nvSpPr>
              <p:cNvPr id="53" name="Google Shape;2457;p44"/>
              <p:cNvSpPr/>
              <p:nvPr/>
            </p:nvSpPr>
            <p:spPr>
              <a:xfrm>
                <a:off x="3903763" y="2703063"/>
                <a:ext cx="1336500" cy="722800"/>
              </a:xfrm>
              <a:custGeom>
                <a:avLst/>
                <a:gdLst/>
                <a:ahLst/>
                <a:cxnLst/>
                <a:rect l="l" t="t" r="r" b="b"/>
                <a:pathLst>
                  <a:path w="53460" h="28912" extrusionOk="0">
                    <a:moveTo>
                      <a:pt x="2662" y="0"/>
                    </a:moveTo>
                    <a:cubicBezTo>
                      <a:pt x="2043" y="0"/>
                      <a:pt x="1424" y="236"/>
                      <a:pt x="953" y="706"/>
                    </a:cubicBezTo>
                    <a:cubicBezTo>
                      <a:pt x="1" y="1658"/>
                      <a:pt x="1" y="3194"/>
                      <a:pt x="953" y="4135"/>
                    </a:cubicBezTo>
                    <a:lnTo>
                      <a:pt x="25016" y="28209"/>
                    </a:lnTo>
                    <a:cubicBezTo>
                      <a:pt x="25492" y="28674"/>
                      <a:pt x="26111" y="28912"/>
                      <a:pt x="26730" y="28912"/>
                    </a:cubicBezTo>
                    <a:cubicBezTo>
                      <a:pt x="27350" y="28912"/>
                      <a:pt x="27969" y="28674"/>
                      <a:pt x="28445" y="28209"/>
                    </a:cubicBezTo>
                    <a:lnTo>
                      <a:pt x="52519" y="4135"/>
                    </a:lnTo>
                    <a:cubicBezTo>
                      <a:pt x="53460" y="3194"/>
                      <a:pt x="53460" y="1658"/>
                      <a:pt x="52519" y="706"/>
                    </a:cubicBezTo>
                    <a:cubicBezTo>
                      <a:pt x="52043" y="236"/>
                      <a:pt x="51421" y="0"/>
                      <a:pt x="50800" y="0"/>
                    </a:cubicBezTo>
                    <a:cubicBezTo>
                      <a:pt x="50180" y="0"/>
                      <a:pt x="49561" y="236"/>
                      <a:pt x="49090" y="706"/>
                    </a:cubicBezTo>
                    <a:lnTo>
                      <a:pt x="26730" y="23066"/>
                    </a:lnTo>
                    <a:lnTo>
                      <a:pt x="4371" y="706"/>
                    </a:lnTo>
                    <a:cubicBezTo>
                      <a:pt x="3900" y="236"/>
                      <a:pt x="3281" y="0"/>
                      <a:pt x="2662" y="0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54" name="Google Shape;2458;p44"/>
              <p:cNvSpPr/>
              <p:nvPr/>
            </p:nvSpPr>
            <p:spPr>
              <a:xfrm>
                <a:off x="3793638" y="1518238"/>
                <a:ext cx="1556775" cy="1540850"/>
              </a:xfrm>
              <a:custGeom>
                <a:avLst/>
                <a:gdLst/>
                <a:ahLst/>
                <a:cxnLst/>
                <a:rect l="l" t="t" r="r" b="b"/>
                <a:pathLst>
                  <a:path w="62271" h="61634" extrusionOk="0">
                    <a:moveTo>
                      <a:pt x="31135" y="1"/>
                    </a:moveTo>
                    <a:cubicBezTo>
                      <a:pt x="30317" y="1"/>
                      <a:pt x="29498" y="313"/>
                      <a:pt x="28873" y="938"/>
                    </a:cubicBezTo>
                    <a:lnTo>
                      <a:pt x="1263" y="28549"/>
                    </a:lnTo>
                    <a:cubicBezTo>
                      <a:pt x="1" y="29799"/>
                      <a:pt x="1" y="31823"/>
                      <a:pt x="1263" y="33073"/>
                    </a:cubicBezTo>
                    <a:lnTo>
                      <a:pt x="28873" y="60696"/>
                    </a:lnTo>
                    <a:cubicBezTo>
                      <a:pt x="29498" y="61321"/>
                      <a:pt x="30317" y="61633"/>
                      <a:pt x="31135" y="61633"/>
                    </a:cubicBezTo>
                    <a:cubicBezTo>
                      <a:pt x="31954" y="61633"/>
                      <a:pt x="32773" y="61321"/>
                      <a:pt x="33398" y="60696"/>
                    </a:cubicBezTo>
                    <a:lnTo>
                      <a:pt x="61020" y="33073"/>
                    </a:lnTo>
                    <a:cubicBezTo>
                      <a:pt x="62270" y="31823"/>
                      <a:pt x="62270" y="29799"/>
                      <a:pt x="61020" y="28549"/>
                    </a:cubicBezTo>
                    <a:lnTo>
                      <a:pt x="33398" y="938"/>
                    </a:lnTo>
                    <a:cubicBezTo>
                      <a:pt x="32773" y="313"/>
                      <a:pt x="31954" y="1"/>
                      <a:pt x="31135" y="1"/>
                    </a:cubicBezTo>
                    <a:close/>
                  </a:path>
                </a:pathLst>
              </a:custGeom>
              <a:solidFill>
                <a:srgbClr val="E7E7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55" name="Google Shape;2459;p44"/>
              <p:cNvSpPr/>
              <p:nvPr/>
            </p:nvSpPr>
            <p:spPr>
              <a:xfrm>
                <a:off x="3900213" y="1616388"/>
                <a:ext cx="1343625" cy="1343650"/>
              </a:xfrm>
              <a:custGeom>
                <a:avLst/>
                <a:gdLst/>
                <a:ahLst/>
                <a:cxnLst/>
                <a:rect l="l" t="t" r="r" b="b"/>
                <a:pathLst>
                  <a:path w="53745" h="53746" extrusionOk="0">
                    <a:moveTo>
                      <a:pt x="26872" y="1"/>
                    </a:moveTo>
                    <a:lnTo>
                      <a:pt x="0" y="26873"/>
                    </a:lnTo>
                    <a:lnTo>
                      <a:pt x="26872" y="53745"/>
                    </a:lnTo>
                    <a:lnTo>
                      <a:pt x="53745" y="26873"/>
                    </a:lnTo>
                    <a:lnTo>
                      <a:pt x="26872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ctr" latinLnBrk="0">
                  <a:buClr>
                    <a:srgbClr val="000000"/>
                  </a:buClr>
                  <a:buFont typeface="Arial"/>
                  <a:buNone/>
                </a:pPr>
                <a:r>
                  <a:rPr lang="fa-IR" sz="1600" b="1" kern="0" smtClean="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B Mitra" panose="00000400000000000000" pitchFamily="2" charset="-78"/>
                    <a:sym typeface="Fira Sans Extra Condensed Medium"/>
                  </a:rPr>
                  <a:t>سرمایه </a:t>
                </a:r>
                <a:r>
                  <a:rPr lang="fa-IR" sz="1600" b="1" kern="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B Mitra" panose="00000400000000000000" pitchFamily="2" charset="-78"/>
                    <a:sym typeface="Fira Sans Extra Condensed Medium"/>
                  </a:rPr>
                  <a:t>انس</a:t>
                </a:r>
                <a:r>
                  <a:rPr lang="fa-IR" sz="1600" b="1" kern="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B Mitra" panose="00000400000000000000" pitchFamily="2" charset="-78"/>
                    <a:sym typeface="Fira Sans Extra Condensed Medium"/>
                  </a:rPr>
                  <a:t>ان</a:t>
                </a:r>
                <a:r>
                  <a:rPr lang="fa-IR" sz="1600" b="1" kern="0">
                    <a:solidFill>
                      <a:srgbClr val="434343"/>
                    </a:solidFill>
                    <a:latin typeface="Fira Sans Extra Condensed Medium"/>
                    <a:ea typeface="Fira Sans Extra Condensed Medium"/>
                    <a:cs typeface="B Mitra" panose="00000400000000000000" pitchFamily="2" charset="-78"/>
                    <a:sym typeface="Fira Sans Extra Condensed Medium"/>
                  </a:rPr>
                  <a:t>ی</a:t>
                </a:r>
                <a:endParaRPr lang="fa-IR" sz="1600" b="1" kern="0">
                  <a:solidFill>
                    <a:srgbClr val="434343"/>
                  </a:solidFill>
                  <a:latin typeface="Fira Sans Extra Condensed Medium"/>
                  <a:ea typeface="Fira Sans Extra Condensed Medium"/>
                  <a:cs typeface="B Mitra" panose="00000400000000000000" pitchFamily="2" charset="-78"/>
                  <a:sym typeface="Fira Sans Extra Condensed Medium"/>
                </a:endParaRPr>
              </a:p>
            </p:txBody>
          </p:sp>
          <p:sp>
            <p:nvSpPr>
              <p:cNvPr id="56" name="Google Shape;2460;p44"/>
              <p:cNvSpPr/>
              <p:nvPr/>
            </p:nvSpPr>
            <p:spPr>
              <a:xfrm>
                <a:off x="4248163" y="1269838"/>
                <a:ext cx="647725" cy="640075"/>
              </a:xfrm>
              <a:custGeom>
                <a:avLst/>
                <a:gdLst/>
                <a:ahLst/>
                <a:cxnLst/>
                <a:rect l="l" t="t" r="r" b="b"/>
                <a:pathLst>
                  <a:path w="25909" h="25603" extrusionOk="0">
                    <a:moveTo>
                      <a:pt x="12954" y="1"/>
                    </a:moveTo>
                    <a:cubicBezTo>
                      <a:pt x="12553" y="1"/>
                      <a:pt x="12151" y="153"/>
                      <a:pt x="11847" y="456"/>
                    </a:cubicBezTo>
                    <a:lnTo>
                      <a:pt x="620" y="11696"/>
                    </a:lnTo>
                    <a:cubicBezTo>
                      <a:pt x="0" y="12303"/>
                      <a:pt x="0" y="13303"/>
                      <a:pt x="620" y="13910"/>
                    </a:cubicBezTo>
                    <a:lnTo>
                      <a:pt x="11847" y="25138"/>
                    </a:lnTo>
                    <a:cubicBezTo>
                      <a:pt x="12151" y="25448"/>
                      <a:pt x="12553" y="25602"/>
                      <a:pt x="12954" y="25602"/>
                    </a:cubicBezTo>
                    <a:cubicBezTo>
                      <a:pt x="13356" y="25602"/>
                      <a:pt x="13758" y="25448"/>
                      <a:pt x="14062" y="25138"/>
                    </a:cubicBezTo>
                    <a:lnTo>
                      <a:pt x="25301" y="13910"/>
                    </a:lnTo>
                    <a:cubicBezTo>
                      <a:pt x="25908" y="13303"/>
                      <a:pt x="25908" y="12303"/>
                      <a:pt x="25301" y="11696"/>
                    </a:cubicBezTo>
                    <a:lnTo>
                      <a:pt x="14062" y="456"/>
                    </a:lnTo>
                    <a:cubicBezTo>
                      <a:pt x="13758" y="153"/>
                      <a:pt x="13356" y="1"/>
                      <a:pt x="12954" y="1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atinLnBrk="0"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5637428" y="151519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1</a:t>
            </a:r>
            <a:endParaRPr kumimoji="0" lang="en-US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52940" y="4226639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2</a:t>
            </a:r>
            <a:endParaRPr kumimoji="0" lang="en-US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6945" y="157075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3</a:t>
            </a:r>
            <a:endParaRPr kumimoji="0" lang="en-US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84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3" name="Up Ribbon 22"/>
          <p:cNvSpPr/>
          <p:nvPr/>
        </p:nvSpPr>
        <p:spPr>
          <a:xfrm>
            <a:off x="2195737" y="123478"/>
            <a:ext cx="4752528" cy="504056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منابع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541" y="987574"/>
            <a:ext cx="8280920" cy="4077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Bărbulescu, O., &amp; Constantin, C. P. (2019). Sustainable growth approaches: Quadruple helix approach for turning brașov into a startup city. Sustainability, 11(21), 6154.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ar-SA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Bergmann, T., &amp; Utikal, H. (2021). How to support start-ups in developing a sustainable business model: The case of an european social impact accelerator. Sustainability, 13(6), 3337.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Blank, S. (2013). Why the Lean Start-Up Changes Everything. Harvard Business Review.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ar-SA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Bortolini, R. F., Nogueira Cortimiglia, M., Danilevicz, A. D. M. F., &amp; Ghezzi, A. (2021). Lean Startup: a comprehensive historical review. Management Decision, 59(8), 1765-1783.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ar-SA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Caleb, H. T., Yim, C. K. B., Yin, E., Wan, F., &amp; Jiao, H. (2021). R&amp;D activities and innovation performance of MNE subsidiaries: The moderating effects of government support and entry mode. Technological Forecasting and Social Change, 166, 120603.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Cohan, Peter S.(2018). Startup Cities: Why Only a Few Cities Dominate the Global Startup Scene and What the Rest Should Do About It. Massachusetts, USA: </a:t>
            </a:r>
            <a:r>
              <a:rPr lang="en-US" sz="1100" b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Apress</a:t>
            </a:r>
            <a:r>
              <a:rPr lang="en-US" sz="1100" b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a-IR" sz="1100" b="1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7000"/>
              </a:lnSpc>
            </a:pPr>
            <a:r>
              <a:rPr lang="ar-SA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Florida, R., Adler, P., King, K., &amp; Mellander, C. (2020). The city as startup machine: the urban underpinnings of modern entrepreneurship. Urban Studies and Entrepreneurship, 19-30.</a:t>
            </a: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lnSpc>
                <a:spcPct val="107000"/>
              </a:lnSpc>
            </a:pPr>
            <a:r>
              <a:rPr lang="en-US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Gao, Y., Hu, Y., Liu, X., &amp; Zhang, H. (2021). Can public R&amp;D subsidy facilitate firms’ exploratory innovation? The heterogeneous effects between central and local subsidy programs. Research Policy, 50(4), </a:t>
            </a:r>
            <a:r>
              <a:rPr lang="en-US" sz="11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104221</a:t>
            </a:r>
            <a:r>
              <a:rPr lang="en-US" sz="1100" b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b="1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7565" y="987574"/>
            <a:ext cx="7848872" cy="3446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Glaeser, E. L. (2007). Entrepreneurship and the City.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https://en.wikipedia.org/wiki/HumanForest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https://en.wikipedia.org/wiki/Zilch_(company)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https://www.britannica.com/money/start-up-company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https://www.eu-startups.com/2022/10/berlin-paris-london-building-startup-ecosystems/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https://www.forbes.com/advisor/business/what-is-a-startup/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Mousa, M., Nosratabadi, S., Sagi, J., &amp; Mosavi, A. (2021). The effect of marketing investment on firm value and systematic risk. Journal of Open Innovation: Technology, Market, and Complexity, 7(1), 64.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Stam, E. (2010). Entrepreneurship, evolution and geography. The handbook of evolutionary economic geography, 307-348.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1100" b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Zarrouk, H., El Ghak, T., &amp; Bakhouche, A. (2021). Exploring economic and technological determinants of FinTech startups’ success and growth in the United Arab Emirates. Journal of Open Innovation: Technology, Market, and Complexity, 7(1), 50.</a:t>
            </a:r>
            <a:endParaRPr lang="en-US" sz="1100" b="1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Up Ribbon 25"/>
          <p:cNvSpPr/>
          <p:nvPr/>
        </p:nvSpPr>
        <p:spPr>
          <a:xfrm>
            <a:off x="2195737" y="97743"/>
            <a:ext cx="4752528" cy="551585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منابع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49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114338"/>
            <a:ext cx="9144000" cy="2304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Title 4"/>
          <p:cNvSpPr txBox="1">
            <a:spLocks/>
          </p:cNvSpPr>
          <p:nvPr/>
        </p:nvSpPr>
        <p:spPr>
          <a:xfrm>
            <a:off x="2267744" y="1995427"/>
            <a:ext cx="4608512" cy="54207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fa-IR" altLang="ko-KR" sz="4400" smtClean="0">
                <a:solidFill>
                  <a:schemeClr val="bg1"/>
                </a:solidFill>
                <a:latin typeface="+mj-lt"/>
                <a:cs typeface="B Mitra" panose="00000400000000000000" pitchFamily="2" charset="-78"/>
              </a:rPr>
              <a:t>با سپاس فراوان</a:t>
            </a:r>
            <a:endParaRPr lang="ko-KR" altLang="en-US" sz="4400" dirty="0">
              <a:solidFill>
                <a:schemeClr val="bg1"/>
              </a:solidFill>
              <a:latin typeface="+mj-lt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635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3" name="Up Ribbon 22"/>
          <p:cNvSpPr/>
          <p:nvPr/>
        </p:nvSpPr>
        <p:spPr>
          <a:xfrm>
            <a:off x="2411760" y="195486"/>
            <a:ext cx="4392488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3600">
                <a:solidFill>
                  <a:prstClr val="white"/>
                </a:solidFill>
                <a:cs typeface="B Mitra" panose="00000400000000000000" pitchFamily="2" charset="-78"/>
              </a:rPr>
              <a:t>فهرست مطالب 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46209" y="1583810"/>
            <a:ext cx="4572000" cy="26838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kern="0" smtClea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مقدمه : نگاهی </a:t>
            </a:r>
            <a:r>
              <a:rPr lang="fa-IR" sz="2000" b="1" ker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بر موضوع شهرها و استارت‌آپ‌ها</a:t>
            </a:r>
            <a:endParaRPr lang="en-US" sz="2000" b="1" kern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kern="0" smtClea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شهرهای </a:t>
            </a:r>
            <a:r>
              <a:rPr lang="fa-IR" sz="2000" b="1" ker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استارت‌آپی</a:t>
            </a:r>
            <a:endParaRPr lang="en-US" sz="2000" b="1" kern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kern="0" smtClea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اهمیت </a:t>
            </a:r>
            <a:r>
              <a:rPr lang="fa-IR" sz="2000" b="1" ker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استقرار استارت‌آپ‌ها در شهرها</a:t>
            </a:r>
            <a:endParaRPr lang="en-US" sz="2000" b="1" kern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kern="0" smtClea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عوامل </a:t>
            </a:r>
            <a:r>
              <a:rPr lang="fa-IR" sz="2000" b="1" ker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تعیین کننده توسعه استارت‌آپ‌ها</a:t>
            </a:r>
            <a:endParaRPr lang="en-US" sz="2000" b="1" kern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 rtl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kern="0" smtClea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عوامل </a:t>
            </a:r>
            <a:r>
              <a:rPr lang="fa-IR" sz="2000" b="1" ker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تاثیر گذار بر استقرار استارت‌آپ‌ها در شهر</a:t>
            </a:r>
            <a:endParaRPr lang="en-US" sz="2000" b="1" kern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fa-IR" sz="2000" b="1" kern="0" smtClean="0">
                <a:solidFill>
                  <a:srgbClr val="323E4F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B Lotus" panose="00000400000000000000" pitchFamily="2" charset="-78"/>
              </a:rPr>
              <a:t> منابع</a:t>
            </a:r>
            <a:endParaRPr lang="en-US" sz="2000" b="1" ker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15"/>
          <a:stretch/>
        </p:blipFill>
        <p:spPr>
          <a:xfrm rot="16200000">
            <a:off x="5570631" y="1398035"/>
            <a:ext cx="4410435" cy="308049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15"/>
          <a:stretch/>
        </p:blipFill>
        <p:spPr>
          <a:xfrm rot="5400000">
            <a:off x="-837064" y="1401836"/>
            <a:ext cx="4410435" cy="308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6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그룹 298">
            <a:extLst>
              <a:ext uri="{FF2B5EF4-FFF2-40B4-BE49-F238E27FC236}">
                <a16:creationId xmlns:a16="http://schemas.microsoft.com/office/drawing/2014/main" id="{35402EEE-AA41-4F62-BC14-3A684B01140C}"/>
              </a:ext>
            </a:extLst>
          </p:cNvPr>
          <p:cNvGrpSpPr/>
          <p:nvPr/>
        </p:nvGrpSpPr>
        <p:grpSpPr>
          <a:xfrm>
            <a:off x="251520" y="1419622"/>
            <a:ext cx="5109877" cy="2981022"/>
            <a:chOff x="635000" y="1382713"/>
            <a:chExt cx="7869238" cy="4572000"/>
          </a:xfrm>
          <a:solidFill>
            <a:schemeClr val="bg2">
              <a:lumMod val="25000"/>
            </a:schemeClr>
          </a:solidFill>
        </p:grpSpPr>
        <p:sp>
          <p:nvSpPr>
            <p:cNvPr id="4" name="Freeform 8">
              <a:extLst>
                <a:ext uri="{FF2B5EF4-FFF2-40B4-BE49-F238E27FC236}">
                  <a16:creationId xmlns:a16="http://schemas.microsoft.com/office/drawing/2014/main" id="{5F2332E8-FD47-4B0B-8970-F0D879CD6D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9542E9E5-9357-4670-B570-0F6F8CA517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78947DCF-33D8-48F0-AF67-3EC682350A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E30F65C3-8595-4803-A94B-3810EC4DAF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9" name="Teardrop 6"/>
          <p:cNvSpPr/>
          <p:nvPr/>
        </p:nvSpPr>
        <p:spPr>
          <a:xfrm rot="8100000">
            <a:off x="851970" y="2479408"/>
            <a:ext cx="222904" cy="199774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rgbClr val="F07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Teardrop 6"/>
          <p:cNvSpPr/>
          <p:nvPr/>
        </p:nvSpPr>
        <p:spPr>
          <a:xfrm rot="8100000">
            <a:off x="2534234" y="2305113"/>
            <a:ext cx="222904" cy="199774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rgbClr val="F07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1" name="Group 10"/>
          <p:cNvGrpSpPr/>
          <p:nvPr/>
        </p:nvGrpSpPr>
        <p:grpSpPr>
          <a:xfrm flipH="1">
            <a:off x="5734492" y="1967560"/>
            <a:ext cx="3168352" cy="576000"/>
            <a:chOff x="2079428" y="1209498"/>
            <a:chExt cx="6524572" cy="576000"/>
          </a:xfrm>
        </p:grpSpPr>
        <p:sp>
          <p:nvSpPr>
            <p:cNvPr id="12" name="Pentagon 11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3" name="Rectangle 2"/>
            <p:cNvSpPr/>
            <p:nvPr/>
          </p:nvSpPr>
          <p:spPr>
            <a:xfrm>
              <a:off x="2974842" y="1209498"/>
              <a:ext cx="5629158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endParaRPr lang="en-US" altLang="ko-KR" sz="28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2"/>
            <p:cNvSpPr txBox="1"/>
            <p:nvPr/>
          </p:nvSpPr>
          <p:spPr bwMode="auto">
            <a:xfrm>
              <a:off x="3416728" y="1342023"/>
              <a:ext cx="4966153" cy="33855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defRPr/>
              </a:pPr>
              <a:r>
                <a:rPr lang="fa-IR" altLang="ko-KR" sz="160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اهمیت داشتن </a:t>
              </a:r>
              <a:r>
                <a:rPr lang="fa-IR" altLang="ko-KR" sz="1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مکان استقرار </a:t>
              </a:r>
              <a:r>
                <a:rPr lang="fa-IR" altLang="ko-KR" sz="160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استارت </a:t>
              </a:r>
              <a:r>
                <a:rPr lang="fa-IR" altLang="ko-KR" sz="160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آپها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 flipH="1">
            <a:off x="5779742" y="3003798"/>
            <a:ext cx="3168352" cy="576000"/>
            <a:chOff x="2079428" y="1209498"/>
            <a:chExt cx="6524572" cy="576000"/>
          </a:xfrm>
        </p:grpSpPr>
        <p:sp>
          <p:nvSpPr>
            <p:cNvPr id="19" name="Pentagon 18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0" name="Rectangle 2"/>
            <p:cNvSpPr/>
            <p:nvPr/>
          </p:nvSpPr>
          <p:spPr>
            <a:xfrm>
              <a:off x="2974842" y="1209498"/>
              <a:ext cx="5629158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endParaRPr lang="en-US" altLang="ko-KR" sz="28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2" name="TextBox 12"/>
            <p:cNvSpPr txBox="1"/>
            <p:nvPr/>
          </p:nvSpPr>
          <p:spPr bwMode="auto">
            <a:xfrm>
              <a:off x="3416728" y="1342023"/>
              <a:ext cx="4966153" cy="33855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rtl="1">
                <a:defRPr/>
              </a:pPr>
              <a:r>
                <a:rPr lang="fa-IR" altLang="ko-KR" sz="160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دلیل: تأمین سرمایه و منابع مورد نیاز</a:t>
              </a:r>
              <a:endPara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</p:txBody>
        </p:sp>
      </p:grpSp>
      <p:sp>
        <p:nvSpPr>
          <p:cNvPr id="23" name="Up Ribbon 22"/>
          <p:cNvSpPr/>
          <p:nvPr/>
        </p:nvSpPr>
        <p:spPr>
          <a:xfrm>
            <a:off x="2051720" y="195486"/>
            <a:ext cx="4752528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smtClean="0">
                <a:cs typeface="B Mitra" panose="00000400000000000000" pitchFamily="2" charset="-78"/>
              </a:rPr>
              <a:t>مقدمه</a:t>
            </a:r>
            <a:endParaRPr lang="en-US" sz="360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55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 flipH="1">
            <a:off x="1331640" y="1563638"/>
            <a:ext cx="7472438" cy="576000"/>
            <a:chOff x="2079428" y="1209498"/>
            <a:chExt cx="6786150" cy="576000"/>
          </a:xfrm>
        </p:grpSpPr>
        <p:sp>
          <p:nvSpPr>
            <p:cNvPr id="19" name="Pentagon 18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0" name="Rectangle 2"/>
            <p:cNvSpPr/>
            <p:nvPr/>
          </p:nvSpPr>
          <p:spPr>
            <a:xfrm>
              <a:off x="2974842" y="1209498"/>
              <a:ext cx="5890736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C4BD9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22" name="TextBox 12"/>
            <p:cNvSpPr txBox="1"/>
            <p:nvPr/>
          </p:nvSpPr>
          <p:spPr bwMode="auto">
            <a:xfrm>
              <a:off x="3416730" y="1342023"/>
              <a:ext cx="5318059" cy="338554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rtl="1">
                <a:defRPr/>
              </a:pPr>
              <a:r>
                <a:rPr lang="fa-IR" altLang="ko-KR" sz="16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نهادی انسانی که برای ایجاد محصول یا خدمتی نو در شرایط عدم قطعیت بسیار ساخته شده است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endParaRPr>
            </a:p>
          </p:txBody>
        </p:sp>
      </p:grpSp>
      <p:sp>
        <p:nvSpPr>
          <p:cNvPr id="23" name="Up Ribbon 22"/>
          <p:cNvSpPr/>
          <p:nvPr/>
        </p:nvSpPr>
        <p:spPr>
          <a:xfrm>
            <a:off x="2051720" y="195486"/>
            <a:ext cx="4752528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a-IR" sz="3600">
                <a:solidFill>
                  <a:prstClr val="white"/>
                </a:solidFill>
                <a:cs typeface="B Mitra" panose="00000400000000000000" pitchFamily="2" charset="-78"/>
              </a:rPr>
              <a:t>تعریف استارت‌آپ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25" name="Group 24"/>
          <p:cNvGrpSpPr/>
          <p:nvPr/>
        </p:nvGrpSpPr>
        <p:grpSpPr>
          <a:xfrm flipH="1">
            <a:off x="1331640" y="2570354"/>
            <a:ext cx="7472438" cy="830997"/>
            <a:chOff x="2079428" y="1208134"/>
            <a:chExt cx="6786150" cy="830997"/>
          </a:xfrm>
        </p:grpSpPr>
        <p:sp>
          <p:nvSpPr>
            <p:cNvPr id="26" name="Pentagon 25"/>
            <p:cNvSpPr/>
            <p:nvPr/>
          </p:nvSpPr>
          <p:spPr>
            <a:xfrm>
              <a:off x="2079428" y="1209498"/>
              <a:ext cx="1116184" cy="829632"/>
            </a:xfrm>
            <a:prstGeom prst="homePlate">
              <a:avLst>
                <a:gd name="adj" fmla="val 54918"/>
              </a:avLst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7" name="Rectangle 2"/>
            <p:cNvSpPr/>
            <p:nvPr/>
          </p:nvSpPr>
          <p:spPr>
            <a:xfrm>
              <a:off x="2974842" y="1209497"/>
              <a:ext cx="5890736" cy="829633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29" name="TextBox 12"/>
            <p:cNvSpPr txBox="1"/>
            <p:nvPr/>
          </p:nvSpPr>
          <p:spPr bwMode="auto">
            <a:xfrm>
              <a:off x="3371565" y="1208134"/>
              <a:ext cx="5494013" cy="83099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r" rtl="1">
                <a:defRPr/>
              </a:pP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شرکت‌های </a:t>
              </a:r>
              <a:r>
                <a:rPr lang="fa-IR" altLang="ko-KR" sz="16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نوپا و </a:t>
              </a: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جوان: </a:t>
              </a:r>
            </a:p>
            <a:p>
              <a:pPr marL="285750" lvl="0" indent="-285750" algn="r" rtl="1">
                <a:buFont typeface="Arial" panose="020B0604020202020204" pitchFamily="34" charset="0"/>
                <a:buChar char="•"/>
                <a:defRPr/>
              </a:pP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برای </a:t>
              </a:r>
              <a:r>
                <a:rPr lang="fa-IR" altLang="ko-KR" sz="16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توسعه خدمات یا تولیدات منحصر به فرد قابل ارائه به </a:t>
              </a: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بازار</a:t>
              </a:r>
            </a:p>
            <a:p>
              <a:pPr marL="285750" lvl="0" indent="-285750" algn="r" rtl="1">
                <a:buFont typeface="Arial" panose="020B0604020202020204" pitchFamily="34" charset="0"/>
                <a:buChar char="•"/>
                <a:defRPr/>
              </a:pPr>
              <a:r>
                <a:rPr lang="fa-IR" altLang="ko-KR" sz="16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غیر قابل جایگزین و رد نشدنی برای </a:t>
              </a: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مشتریان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 flipH="1">
            <a:off x="1316513" y="3705004"/>
            <a:ext cx="7487565" cy="801577"/>
            <a:chOff x="2079428" y="1209498"/>
            <a:chExt cx="6799888" cy="632852"/>
          </a:xfrm>
        </p:grpSpPr>
        <p:sp>
          <p:nvSpPr>
            <p:cNvPr id="31" name="Pentagon 30"/>
            <p:cNvSpPr/>
            <p:nvPr/>
          </p:nvSpPr>
          <p:spPr>
            <a:xfrm>
              <a:off x="2079428" y="1209498"/>
              <a:ext cx="1116184" cy="576000"/>
            </a:xfrm>
            <a:prstGeom prst="homePlate">
              <a:avLst>
                <a:gd name="adj" fmla="val 54918"/>
              </a:avLst>
            </a:prstGeom>
            <a:solidFill>
              <a:srgbClr val="6760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2" name="Rectangle 2"/>
            <p:cNvSpPr/>
            <p:nvPr/>
          </p:nvSpPr>
          <p:spPr>
            <a:xfrm>
              <a:off x="2974842" y="1209498"/>
              <a:ext cx="5890736" cy="576000"/>
            </a:xfrm>
            <a:custGeom>
              <a:avLst/>
              <a:gdLst/>
              <a:ahLst/>
              <a:cxnLst/>
              <a:rect l="l" t="t" r="r" b="b"/>
              <a:pathLst>
                <a:path w="6460280" h="792000">
                  <a:moveTo>
                    <a:pt x="0" y="0"/>
                  </a:moveTo>
                  <a:lnTo>
                    <a:pt x="6460280" y="0"/>
                  </a:lnTo>
                  <a:lnTo>
                    <a:pt x="6460280" y="792000"/>
                  </a:lnTo>
                  <a:lnTo>
                    <a:pt x="0" y="792000"/>
                  </a:lnTo>
                  <a:lnTo>
                    <a:pt x="396000" y="396000"/>
                  </a:lnTo>
                  <a:close/>
                </a:path>
              </a:pathLst>
            </a:custGeom>
            <a:solidFill>
              <a:schemeClr val="bg1"/>
            </a:solidFill>
            <a:ln w="38100">
              <a:solidFill>
                <a:srgbClr val="6760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61101" y="1288494"/>
              <a:ext cx="604639" cy="430887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 pitchFamily="34" charset="0"/>
              </a:endParaRPr>
            </a:p>
          </p:txBody>
        </p:sp>
        <p:sp>
          <p:nvSpPr>
            <p:cNvPr id="34" name="TextBox 12"/>
            <p:cNvSpPr txBox="1"/>
            <p:nvPr/>
          </p:nvSpPr>
          <p:spPr bwMode="auto">
            <a:xfrm>
              <a:off x="3385303" y="1257575"/>
              <a:ext cx="5494013" cy="584775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lvl="0" indent="-285750" algn="r" rtl="1">
                <a:buFont typeface="Arial" panose="020B0604020202020204" pitchFamily="34" charset="0"/>
                <a:buChar char="•"/>
                <a:defRPr/>
              </a:pPr>
              <a:r>
                <a:rPr lang="fa-IR" altLang="ko-KR" sz="16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کسب‌و‌کاری که در مراحل اولیه چرخه حیات خود </a:t>
              </a: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باشد</a:t>
              </a:r>
            </a:p>
            <a:p>
              <a:pPr marL="285750" lvl="0" indent="-285750" algn="r" rtl="1">
                <a:buFont typeface="Arial" panose="020B0604020202020204" pitchFamily="34" charset="0"/>
                <a:buChar char="•"/>
                <a:defRPr/>
              </a:pP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با </a:t>
              </a:r>
              <a:r>
                <a:rPr lang="fa-IR" altLang="ko-KR" sz="160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موضعی نوآورانه، دارای پتانسیل رشد سریع و آسیب </a:t>
              </a:r>
              <a:r>
                <a:rPr lang="fa-IR" altLang="ko-KR" sz="1600" smtClean="0">
                  <a:solidFill>
                    <a:prstClr val="black">
                      <a:lumMod val="75000"/>
                      <a:lumOff val="25000"/>
                    </a:prstClr>
                  </a:solidFill>
                  <a:cs typeface="B Mitra" panose="00000400000000000000" pitchFamily="2" charset="-78"/>
                </a:rPr>
                <a:t>پذیری</a:t>
              </a:r>
              <a:endParaRPr kumimoji="0" lang="ko-KR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884368" y="164263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smtClean="0">
                <a:solidFill>
                  <a:schemeClr val="bg1"/>
                </a:solidFill>
                <a:cs typeface="B Mitra" panose="00000400000000000000" pitchFamily="2" charset="-78"/>
              </a:rPr>
              <a:t>1</a:t>
            </a:r>
            <a:endParaRPr lang="en-US" sz="2400" b="1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64178" y="274356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smtClean="0">
                <a:solidFill>
                  <a:schemeClr val="bg1"/>
                </a:solidFill>
                <a:cs typeface="B Mitra" panose="00000400000000000000" pitchFamily="2" charset="-78"/>
              </a:rPr>
              <a:t>2</a:t>
            </a:r>
            <a:endParaRPr lang="en-US" sz="2400" b="1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77698" y="388916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smtClean="0">
                <a:solidFill>
                  <a:schemeClr val="bg1"/>
                </a:solidFill>
                <a:cs typeface="B Mitra" panose="00000400000000000000" pitchFamily="2" charset="-78"/>
              </a:rPr>
              <a:t>3</a:t>
            </a:r>
            <a:endParaRPr lang="en-US" sz="2400" b="1">
              <a:solidFill>
                <a:schemeClr val="bg1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36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283" y="-27193"/>
            <a:ext cx="9144000" cy="5143500"/>
          </a:xfrm>
          <a:prstGeom prst="rect">
            <a:avLst/>
          </a:prstGeom>
          <a:solidFill>
            <a:srgbClr val="ED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3" name="Up Ribbon 22"/>
          <p:cNvSpPr/>
          <p:nvPr/>
        </p:nvSpPr>
        <p:spPr>
          <a:xfrm>
            <a:off x="1907704" y="195486"/>
            <a:ext cx="5472608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3600" smtClean="0">
                <a:solidFill>
                  <a:prstClr val="white"/>
                </a:solidFill>
                <a:cs typeface="B Mitra" panose="00000400000000000000" pitchFamily="2" charset="-78"/>
              </a:rPr>
              <a:t>شهر‌های </a:t>
            </a:r>
            <a:r>
              <a:rPr lang="fa-IR" sz="3600">
                <a:solidFill>
                  <a:prstClr val="white"/>
                </a:solidFill>
                <a:cs typeface="B Mitra" panose="00000400000000000000" pitchFamily="2" charset="-78"/>
              </a:rPr>
              <a:t>استارت‌آپی</a:t>
            </a: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44" name="Group 43"/>
          <p:cNvGrpSpPr/>
          <p:nvPr/>
        </p:nvGrpSpPr>
        <p:grpSpPr>
          <a:xfrm flipH="1">
            <a:off x="1665197" y="1016169"/>
            <a:ext cx="5161615" cy="1017269"/>
            <a:chOff x="7135529" y="805291"/>
            <a:chExt cx="1518511" cy="1017269"/>
          </a:xfrm>
        </p:grpSpPr>
        <p:sp>
          <p:nvSpPr>
            <p:cNvPr id="58" name="TextBox 57"/>
            <p:cNvSpPr txBox="1"/>
            <p:nvPr/>
          </p:nvSpPr>
          <p:spPr>
            <a:xfrm>
              <a:off x="7135529" y="805291"/>
              <a:ext cx="1439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>
                  <a:solidFill>
                    <a:srgbClr val="6666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B Mitra" panose="00000400000000000000" pitchFamily="2" charset="-78"/>
                </a:rPr>
                <a:t>سانفرانسیسکو</a:t>
              </a:r>
              <a:endParaRPr lang="ko-KR" altLang="en-US" sz="1600" b="1" dirty="0">
                <a:solidFill>
                  <a:srgbClr val="66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214329" y="1083896"/>
              <a:ext cx="14397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مقر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شرکت‌های متا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، گوگل، اپل و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مایکروسافت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دسترسی  به فضاهای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همکاری، شتاب دهنده‌ها و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انکوباتورها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امتیاز مالیات رقابتی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و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برنامه اعتبار مالیاتی تحقیق و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توسعه کالیفرنیا </a:t>
              </a:r>
              <a:endPara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 flipH="1">
            <a:off x="214497" y="3879244"/>
            <a:ext cx="6594918" cy="985251"/>
            <a:chOff x="7164288" y="856926"/>
            <a:chExt cx="1940179" cy="985251"/>
          </a:xfrm>
        </p:grpSpPr>
        <p:sp>
          <p:nvSpPr>
            <p:cNvPr id="56" name="TextBox 55"/>
            <p:cNvSpPr txBox="1"/>
            <p:nvPr/>
          </p:nvSpPr>
          <p:spPr>
            <a:xfrm>
              <a:off x="7164288" y="856926"/>
              <a:ext cx="1439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B Mitra" panose="00000400000000000000" pitchFamily="2" charset="-78"/>
                </a:rPr>
                <a:t>پاریس</a:t>
              </a:r>
              <a:endParaRPr lang="ko-KR" altLang="en-US" sz="16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164288" y="1103513"/>
              <a:ext cx="194017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12 هزار استارت‌آپ </a:t>
              </a:r>
              <a:endParaRPr lang="fa-IR" altLang="ko-KR" sz="14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طرح 30 میلیارد یورویی فرانسه 2030 (15اختصاص میلیارد یورو از این طرح به استارت‌آپ‌ها </a:t>
              </a:r>
              <a:endParaRPr lang="fa-IR" altLang="ko-KR" sz="14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دسترسی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به مشاوره و شبکه‌ها </a:t>
              </a:r>
              <a:endPara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flipH="1">
            <a:off x="683570" y="1996108"/>
            <a:ext cx="5511194" cy="985251"/>
            <a:chOff x="7164288" y="856926"/>
            <a:chExt cx="1621355" cy="985251"/>
          </a:xfrm>
        </p:grpSpPr>
        <p:sp>
          <p:nvSpPr>
            <p:cNvPr id="54" name="TextBox 53"/>
            <p:cNvSpPr txBox="1"/>
            <p:nvPr/>
          </p:nvSpPr>
          <p:spPr>
            <a:xfrm>
              <a:off x="7164288" y="856926"/>
              <a:ext cx="1439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>
                  <a:solidFill>
                    <a:schemeClr val="accent4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B Mitra" panose="00000400000000000000" pitchFamily="2" charset="-78"/>
                </a:rPr>
                <a:t>لندن</a:t>
              </a:r>
              <a:endParaRPr lang="ko-KR" altLang="en-US" sz="1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64288" y="1103513"/>
              <a:ext cx="162135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سومین مرکز بزرگ فناوری در جهان، دومین در صنعت فین‌تک </a:t>
              </a:r>
              <a:endParaRPr lang="fa-IR" altLang="ko-KR" sz="14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تبدیل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شدن به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پایتخت تک‌شاخ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اروپا (به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دلیل داشتن 75 شرکت «اسب‌ تک‌شاخ»)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طرح‌ «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صندوق تاب‌آوری »</a:t>
              </a:r>
              <a:endPara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flipH="1">
            <a:off x="458894" y="3019730"/>
            <a:ext cx="5729208" cy="985251"/>
            <a:chOff x="7164288" y="856926"/>
            <a:chExt cx="1685493" cy="985251"/>
          </a:xfrm>
        </p:grpSpPr>
        <p:sp>
          <p:nvSpPr>
            <p:cNvPr id="52" name="TextBox 51"/>
            <p:cNvSpPr txBox="1"/>
            <p:nvPr/>
          </p:nvSpPr>
          <p:spPr>
            <a:xfrm>
              <a:off x="7164288" y="856926"/>
              <a:ext cx="14397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600" b="1">
                  <a:solidFill>
                    <a:srgbClr val="6666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B Mitra" panose="00000400000000000000" pitchFamily="2" charset="-78"/>
                </a:rPr>
                <a:t>برلین</a:t>
              </a:r>
              <a:endParaRPr lang="ko-KR" altLang="en-US" sz="1600" b="1" dirty="0">
                <a:solidFill>
                  <a:srgbClr val="66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164288" y="1103513"/>
              <a:ext cx="1685493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دومین قطب فناوری برتر در اروپا </a:t>
              </a:r>
              <a:endParaRPr lang="fa-IR" altLang="ko-KR" sz="14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دلیل: دسترسی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به نیروی‌کار ماهر، سیاست‌های حمایتی دولت و هزینه نسبتاً پایین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زندگی</a:t>
              </a:r>
            </a:p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 بورسیه استارت‌آپ برلین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(حمایت مالی شش </a:t>
              </a:r>
              <a:r>
                <a:rPr lang="fa-IR" altLang="ko-KR" sz="1400" b="1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تا دوازده </a:t>
              </a:r>
              <a:r>
                <a:rPr lang="fa-IR" altLang="ko-KR" sz="1400" b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B Mitra" panose="00000400000000000000" pitchFamily="2" charset="-78"/>
                </a:rPr>
                <a:t>ماهه) </a:t>
              </a:r>
              <a:endPara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Mitra" panose="00000400000000000000" pitchFamily="2" charset="-78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143369" y="1527335"/>
            <a:ext cx="3367110" cy="3478024"/>
            <a:chOff x="5631655" y="1607184"/>
            <a:chExt cx="3477143" cy="3318811"/>
          </a:xfrm>
        </p:grpSpPr>
        <p:grpSp>
          <p:nvGrpSpPr>
            <p:cNvPr id="38" name="Group 37"/>
            <p:cNvGrpSpPr/>
            <p:nvPr/>
          </p:nvGrpSpPr>
          <p:grpSpPr>
            <a:xfrm flipH="1">
              <a:off x="5961198" y="2702651"/>
              <a:ext cx="3147600" cy="2223344"/>
              <a:chOff x="247435" y="2414619"/>
              <a:chExt cx="3149101" cy="2223344"/>
            </a:xfrm>
          </p:grpSpPr>
          <p:sp>
            <p:nvSpPr>
              <p:cNvPr id="60" name="Rectangle 12"/>
              <p:cNvSpPr/>
              <p:nvPr/>
            </p:nvSpPr>
            <p:spPr>
              <a:xfrm rot="2700000" flipH="1">
                <a:off x="1034951" y="1627103"/>
                <a:ext cx="1574070" cy="3149101"/>
              </a:xfrm>
              <a:custGeom>
                <a:avLst/>
                <a:gdLst/>
                <a:ahLst/>
                <a:cxnLst/>
                <a:rect l="l" t="t" r="r" b="b"/>
                <a:pathLst>
                  <a:path w="1574070" h="3149101">
                    <a:moveTo>
                      <a:pt x="1396232" y="177838"/>
                    </a:moveTo>
                    <a:cubicBezTo>
                      <a:pt x="1732682" y="514288"/>
                      <a:pt x="1732682" y="1059782"/>
                      <a:pt x="1396232" y="1396232"/>
                    </a:cubicBezTo>
                    <a:cubicBezTo>
                      <a:pt x="1059782" y="1732681"/>
                      <a:pt x="514289" y="1732681"/>
                      <a:pt x="177839" y="1396232"/>
                    </a:cubicBezTo>
                    <a:cubicBezTo>
                      <a:pt x="-158611" y="1059782"/>
                      <a:pt x="-158611" y="514288"/>
                      <a:pt x="177839" y="177838"/>
                    </a:cubicBezTo>
                    <a:cubicBezTo>
                      <a:pt x="514289" y="-158611"/>
                      <a:pt x="1059782" y="-158611"/>
                      <a:pt x="1396232" y="177838"/>
                    </a:cubicBezTo>
                    <a:close/>
                    <a:moveTo>
                      <a:pt x="1574070" y="0"/>
                    </a:moveTo>
                    <a:cubicBezTo>
                      <a:pt x="1139403" y="-434668"/>
                      <a:pt x="434668" y="-434668"/>
                      <a:pt x="0" y="0"/>
                    </a:cubicBezTo>
                    <a:cubicBezTo>
                      <a:pt x="-434668" y="434667"/>
                      <a:pt x="-434668" y="1139403"/>
                      <a:pt x="0" y="1574070"/>
                    </a:cubicBezTo>
                    <a:cubicBezTo>
                      <a:pt x="149565" y="1723636"/>
                      <a:pt x="331107" y="1821737"/>
                      <a:pt x="522925" y="1867116"/>
                    </a:cubicBezTo>
                    <a:lnTo>
                      <a:pt x="522925" y="3149101"/>
                    </a:lnTo>
                    <a:lnTo>
                      <a:pt x="1051145" y="3149101"/>
                    </a:lnTo>
                    <a:lnTo>
                      <a:pt x="1051145" y="1867115"/>
                    </a:lnTo>
                    <a:cubicBezTo>
                      <a:pt x="1242964" y="1821737"/>
                      <a:pt x="1424505" y="1723636"/>
                      <a:pt x="1574070" y="1574070"/>
                    </a:cubicBezTo>
                    <a:cubicBezTo>
                      <a:pt x="2008738" y="1139403"/>
                      <a:pt x="2008738" y="434667"/>
                      <a:pt x="157407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000" dirty="0">
                  <a:cs typeface="B Mitra" panose="00000400000000000000" pitchFamily="2" charset="-78"/>
                </a:endParaRPr>
              </a:p>
            </p:txBody>
          </p:sp>
          <p:sp>
            <p:nvSpPr>
              <p:cNvPr id="61" name="Round Same Side Corner Rectangle 60"/>
              <p:cNvSpPr/>
              <p:nvPr/>
            </p:nvSpPr>
            <p:spPr>
              <a:xfrm rot="13500000" flipH="1">
                <a:off x="304856" y="4215808"/>
                <a:ext cx="542471" cy="30184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000" dirty="0">
                  <a:cs typeface="B Mitra" panose="00000400000000000000" pitchFamily="2" charset="-78"/>
                </a:endParaRPr>
              </a:p>
            </p:txBody>
          </p:sp>
        </p:grpSp>
        <p:pic>
          <p:nvPicPr>
            <p:cNvPr id="39" name="Picture 3" descr="D:\KBM-정애\014-Fullppt\PNG이미지\지구본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352078" y="2364407"/>
              <a:ext cx="1235839" cy="1238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Oval 39"/>
            <p:cNvSpPr/>
            <p:nvPr/>
          </p:nvSpPr>
          <p:spPr>
            <a:xfrm flipH="1">
              <a:off x="5709775" y="3120700"/>
              <a:ext cx="656385" cy="656698"/>
            </a:xfrm>
            <a:prstGeom prst="ellipse">
              <a:avLst/>
            </a:prstGeom>
            <a:solidFill>
              <a:srgbClr val="6666FF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 dirty="0">
                <a:cs typeface="B Mitra" panose="00000400000000000000" pitchFamily="2" charset="-78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 flipH="1">
              <a:off x="6469053" y="1607184"/>
              <a:ext cx="656385" cy="65669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 dirty="0">
                <a:cs typeface="B Mitra" panose="00000400000000000000" pitchFamily="2" charset="-78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 flipH="1">
              <a:off x="6469053" y="3651870"/>
              <a:ext cx="656385" cy="656698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 dirty="0">
                <a:cs typeface="B Mitra" panose="00000400000000000000" pitchFamily="2" charset="-78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 flipH="1">
              <a:off x="5631655" y="2137543"/>
              <a:ext cx="656385" cy="656698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000" dirty="0">
                <a:cs typeface="B Mitra" panose="00000400000000000000" pitchFamily="2" charset="-78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flipH="1">
              <a:off x="6562059" y="1750868"/>
              <a:ext cx="470374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fa-IR" altLang="ko-KR" sz="2400" b="1" smtClean="0">
                  <a:solidFill>
                    <a:schemeClr val="bg1"/>
                  </a:solidFill>
                  <a:cs typeface="B Mitra" panose="00000400000000000000" pitchFamily="2" charset="-78"/>
                </a:rPr>
                <a:t>1</a:t>
              </a:r>
              <a:endParaRPr lang="en-US" altLang="ko-KR" sz="2400" b="1" dirty="0">
                <a:solidFill>
                  <a:schemeClr val="bg1"/>
                </a:solidFill>
                <a:cs typeface="B Mitra" panose="00000400000000000000" pitchFamily="2" charset="-78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flipH="1">
              <a:off x="5720913" y="2300826"/>
              <a:ext cx="470374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fa-IR" altLang="ko-KR" sz="2400" b="1" smtClean="0">
                  <a:solidFill>
                    <a:schemeClr val="bg1"/>
                  </a:solidFill>
                  <a:cs typeface="B Mitra" panose="00000400000000000000" pitchFamily="2" charset="-78"/>
                </a:rPr>
                <a:t>2</a:t>
              </a:r>
              <a:endParaRPr lang="en-US" altLang="ko-KR" sz="2400" b="1" dirty="0">
                <a:solidFill>
                  <a:schemeClr val="bg1"/>
                </a:solidFill>
                <a:cs typeface="B Mitra" panose="00000400000000000000" pitchFamily="2" charset="-78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 flipH="1">
              <a:off x="5802781" y="3264383"/>
              <a:ext cx="470374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fa-IR" altLang="ko-KR" sz="2400" b="1" smtClean="0">
                  <a:solidFill>
                    <a:schemeClr val="bg1"/>
                  </a:solidFill>
                  <a:cs typeface="B Mitra" panose="00000400000000000000" pitchFamily="2" charset="-78"/>
                </a:rPr>
                <a:t>3</a:t>
              </a:r>
              <a:endParaRPr lang="en-US" altLang="ko-KR" sz="2400" b="1" dirty="0">
                <a:solidFill>
                  <a:schemeClr val="bg1"/>
                </a:solidFill>
                <a:cs typeface="B Mitra" panose="00000400000000000000" pitchFamily="2" charset="-78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flipH="1">
              <a:off x="6562059" y="3801820"/>
              <a:ext cx="470374" cy="369332"/>
            </a:xfrm>
            <a:prstGeom prst="rect">
              <a:avLst/>
            </a:prstGeom>
            <a:noFill/>
          </p:spPr>
          <p:txBody>
            <a:bodyPr wrap="square" tIns="0" bIns="0" rtlCol="0" anchor="ctr">
              <a:spAutoFit/>
            </a:bodyPr>
            <a:lstStyle/>
            <a:p>
              <a:pPr algn="ctr"/>
              <a:r>
                <a:rPr lang="fa-IR" altLang="ko-KR" sz="2400" b="1" smtClean="0">
                  <a:solidFill>
                    <a:schemeClr val="bg1"/>
                  </a:solidFill>
                  <a:cs typeface="B Mitra" panose="00000400000000000000" pitchFamily="2" charset="-78"/>
                </a:rPr>
                <a:t>4</a:t>
              </a:r>
              <a:endParaRPr lang="en-US" altLang="ko-KR" sz="2400" b="1" dirty="0">
                <a:solidFill>
                  <a:schemeClr val="bg1"/>
                </a:solidFill>
                <a:cs typeface="B Mitra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45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Ribbon 1"/>
          <p:cNvSpPr/>
          <p:nvPr/>
        </p:nvSpPr>
        <p:spPr>
          <a:xfrm>
            <a:off x="1329316" y="219952"/>
            <a:ext cx="6264696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800">
                <a:solidFill>
                  <a:prstClr val="white"/>
                </a:solidFill>
                <a:cs typeface="B Mitra" panose="00000400000000000000" pitchFamily="2" charset="-78"/>
              </a:rPr>
              <a:t>استارت‌آپ‌های مستقر در </a:t>
            </a:r>
            <a:r>
              <a:rPr lang="fa-IR" sz="2800" smtClean="0">
                <a:solidFill>
                  <a:prstClr val="white"/>
                </a:solidFill>
                <a:cs typeface="B Mitra" panose="00000400000000000000" pitchFamily="2" charset="-78"/>
              </a:rPr>
              <a:t>لندن 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369876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594" y="1259610"/>
            <a:ext cx="866420" cy="866420"/>
          </a:xfrm>
          <a:prstGeom prst="ellipse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21224" y="1481594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لوتی</a:t>
            </a:r>
            <a:endPara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88633" y="2233338"/>
            <a:ext cx="2056973" cy="1660609"/>
            <a:chOff x="7125169" y="1906976"/>
            <a:chExt cx="2056973" cy="1660609"/>
          </a:xfrm>
        </p:grpSpPr>
        <p:sp>
          <p:nvSpPr>
            <p:cNvPr id="7" name="Rectangle 6"/>
            <p:cNvSpPr/>
            <p:nvPr/>
          </p:nvSpPr>
          <p:spPr>
            <a:xfrm>
              <a:off x="7125169" y="1906976"/>
              <a:ext cx="205697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sz="160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راه </a:t>
              </a:r>
              <a:r>
                <a:rPr lang="fa-IR" sz="1600" smtClean="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اندازی</a:t>
              </a:r>
              <a:r>
                <a:rPr lang="en-US" sz="1600" smtClean="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 </a:t>
              </a:r>
              <a:r>
                <a:rPr lang="fa-IR" sz="1600" smtClean="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در </a:t>
              </a:r>
              <a:r>
                <a:rPr lang="fa-IR" sz="160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سال 2021 </a:t>
              </a:r>
              <a:endParaRPr lang="en-US" sz="2000">
                <a:cs typeface="B Nazanin" panose="00000400000000000000" pitchFamily="2" charset="-7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529125" y="2367732"/>
              <a:ext cx="165301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sz="160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نوآوری‌های زیبایی </a:t>
              </a:r>
              <a:endParaRPr lang="en-US" sz="2000">
                <a:cs typeface="B Nazanin" panose="00000400000000000000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723088" y="2795499"/>
              <a:ext cx="14590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sz="160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مقرون به صرفه </a:t>
              </a:r>
              <a:endParaRPr lang="en-US" sz="2000">
                <a:cs typeface="B Nazanin" panose="00000400000000000000" pitchFamily="2" charset="-78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08340" y="3229031"/>
              <a:ext cx="153920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 algn="r" rtl="1">
                <a:buFont typeface="Arial" panose="020B0604020202020204" pitchFamily="34" charset="0"/>
                <a:buChar char="•"/>
              </a:pPr>
              <a:r>
                <a:rPr lang="fa-IR" sz="160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خرید </a:t>
              </a:r>
              <a:r>
                <a:rPr lang="fa-IR" sz="1600" smtClean="0"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استراتژیک </a:t>
              </a:r>
              <a:endParaRPr lang="en-US" sz="2000">
                <a:cs typeface="B Nazanin" panose="00000400000000000000" pitchFamily="2" charset="-78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383825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97774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97213" y="1481594"/>
            <a:ext cx="142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هیومن فارست</a:t>
            </a:r>
            <a:endPara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pic>
        <p:nvPicPr>
          <p:cNvPr id="15" name="Picture Placeholder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483" y="1304639"/>
            <a:ext cx="802730" cy="776361"/>
          </a:xfrm>
          <a:prstGeom prst="ellipse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734467" y="2233338"/>
            <a:ext cx="20569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راه 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اندازی</a:t>
            </a:r>
            <a:r>
              <a:rPr lang="en-US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سال 2021 </a:t>
            </a:r>
            <a:endParaRPr lang="en-US" sz="200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17901" y="2674539"/>
            <a:ext cx="2268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سرویس کرایه دوچرخه بدون اسکله 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21871" y="3223677"/>
            <a:ext cx="15728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رقیبان 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دیگر</a:t>
            </a:r>
            <a:r>
              <a:rPr lang="en-US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اوبر </a:t>
            </a:r>
            <a:endParaRPr lang="en-US" sz="1600"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32341" y="3639175"/>
            <a:ext cx="20537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10 دقیقه خدمات رایگان 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70691" y="1481594"/>
            <a:ext cx="574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زیلچ</a:t>
            </a:r>
            <a:endPara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87581" y="2233338"/>
            <a:ext cx="20569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راه 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اندازی</a:t>
            </a:r>
            <a:r>
              <a:rPr lang="en-US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سال 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202</a:t>
            </a:r>
            <a:r>
              <a:rPr lang="fa-IR" sz="160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0</a:t>
            </a:r>
            <a:r>
              <a:rPr lang="fa-IR" sz="160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000">
              <a:cs typeface="B Nazanin" panose="00000400000000000000" pitchFamily="2" charset="-78"/>
            </a:endParaRPr>
          </a:p>
        </p:txBody>
      </p:sp>
      <p:pic>
        <p:nvPicPr>
          <p:cNvPr id="22" name="Picture Placeholder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48" y="1314080"/>
            <a:ext cx="816068" cy="776361"/>
          </a:xfrm>
          <a:prstGeom prst="ellipse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119403" y="2574654"/>
            <a:ext cx="17251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>
                <a:cs typeface="B Nazanin" panose="00000400000000000000" pitchFamily="2" charset="-78"/>
              </a:rPr>
              <a:t>پلتفرم منحصربه‌فرد </a:t>
            </a:r>
            <a:endParaRPr lang="fa-IR" sz="1600" smtClean="0">
              <a:cs typeface="B Nazanin" panose="00000400000000000000" pitchFamily="2" charset="-78"/>
            </a:endParaRP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smtClean="0">
                <a:cs typeface="B Nazanin" panose="00000400000000000000" pitchFamily="2" charset="-78"/>
              </a:rPr>
              <a:t>فناوری </a:t>
            </a:r>
            <a:r>
              <a:rPr lang="fa-IR" sz="1600">
                <a:cs typeface="B Nazanin" panose="00000400000000000000" pitchFamily="2" charset="-78"/>
              </a:rPr>
              <a:t>بانکداری باز </a:t>
            </a:r>
            <a:endParaRPr lang="en-US" sz="160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01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Ribbon 1"/>
          <p:cNvSpPr/>
          <p:nvPr/>
        </p:nvSpPr>
        <p:spPr>
          <a:xfrm>
            <a:off x="1329316" y="219952"/>
            <a:ext cx="6411036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kumimoji="0" lang="fa-IR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استارت‌آپ‌های مستقر در </a:t>
            </a:r>
            <a:r>
              <a:rPr lang="fa-IR" sz="2800">
                <a:solidFill>
                  <a:prstClr val="white"/>
                </a:solidFill>
                <a:cs typeface="B Mitra" panose="00000400000000000000" pitchFamily="2" charset="-78"/>
              </a:rPr>
              <a:t>برلین  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369876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594" y="1259610"/>
            <a:ext cx="866420" cy="866420"/>
          </a:xfrm>
          <a:prstGeom prst="ellipse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56607" y="1481594"/>
            <a:ext cx="7889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0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اکولیگو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39242" y="2335154"/>
            <a:ext cx="2109539" cy="1473298"/>
            <a:chOff x="7072603" y="1906976"/>
            <a:chExt cx="2109539" cy="1473298"/>
          </a:xfrm>
        </p:grpSpPr>
        <p:sp>
          <p:nvSpPr>
            <p:cNvPr id="7" name="Rectangle 6"/>
            <p:cNvSpPr/>
            <p:nvPr/>
          </p:nvSpPr>
          <p:spPr>
            <a:xfrm>
              <a:off x="7788811" y="1906976"/>
              <a:ext cx="139333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lvl="0" indent="-285750" algn="r" rtl="1">
                <a:buFont typeface="Arial" panose="020B0604020202020204" pitchFamily="34" charset="0"/>
                <a:buChar char="•"/>
              </a:pPr>
              <a:r>
                <a:rPr lang="fa-IR" sz="1600" smtClean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تأسیس: 2016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386458" y="2367732"/>
              <a:ext cx="179568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lvl="0" indent="-285750" algn="r" rtl="1">
                <a:buFont typeface="Arial" panose="020B0604020202020204" pitchFamily="34" charset="0"/>
                <a:buChar char="•"/>
              </a:pPr>
              <a:r>
                <a:rPr lang="fa-IR" sz="16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پروژه‌های خورشیدی 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072603" y="2795499"/>
              <a:ext cx="2109539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 algn="r" rtl="1">
                <a:buFont typeface="Arial" panose="020B0604020202020204" pitchFamily="34" charset="0"/>
                <a:buChar char="•"/>
              </a:pPr>
              <a:r>
                <a:rPr lang="fa-IR" sz="1600" smtClean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توسط </a:t>
              </a:r>
              <a:r>
                <a:rPr lang="fa-IR" sz="16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سرمایه‌گذاران فعال محیط زیست 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383825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97774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58993" y="1481594"/>
            <a:ext cx="6864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0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گروور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pic>
        <p:nvPicPr>
          <p:cNvPr id="15" name="Picture Placeholder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667" y="1304639"/>
            <a:ext cx="776361" cy="776361"/>
          </a:xfrm>
          <a:prstGeom prst="ellipse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515449" y="2673708"/>
            <a:ext cx="2268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یکی از نمادین ترین </a:t>
            </a: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تک‌شاخ ‌های 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برلین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79561" y="3239119"/>
            <a:ext cx="23065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rtl="1"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کاربران خود اجازه </a:t>
            </a: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می‌دهد</a:t>
            </a:r>
          </a:p>
          <a:p>
            <a:pPr lvl="0" algn="just" rtl="1"/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بسته به نیازها و بودجه </a:t>
            </a: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شخصی</a:t>
            </a:r>
          </a:p>
          <a:p>
            <a:pPr lvl="0" algn="just" rtl="1"/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خود، محصولات را </a:t>
            </a: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نگه 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دارند</a:t>
            </a: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</a:t>
            </a:r>
          </a:p>
          <a:p>
            <a:pPr lvl="0" algn="just" rtl="1"/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تعویض کنند، </a:t>
            </a: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بخرند 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یا آن‌ها را </a:t>
            </a:r>
            <a:endParaRPr lang="fa-IR" sz="160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lvl="0" algn="just" rtl="1"/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برگردانند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43460" y="1478633"/>
            <a:ext cx="801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0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زنجوب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101" y="2233338"/>
            <a:ext cx="2311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استارت‌آپ‌های مختل‌کننده استخدام 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pic>
        <p:nvPicPr>
          <p:cNvPr id="22" name="Picture Placeholder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01" y="1314080"/>
            <a:ext cx="776361" cy="776361"/>
          </a:xfrm>
          <a:prstGeom prst="ellipse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03426" y="3258483"/>
            <a:ext cx="23082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cs typeface="B Nazanin" panose="00000400000000000000" pitchFamily="2" charset="-78"/>
              </a:rPr>
              <a:t>با راه‌حلی فنی که ایجاد </a:t>
            </a:r>
            <a:r>
              <a:rPr lang="fa-IR" sz="1600" smtClean="0">
                <a:solidFill>
                  <a:prstClr val="black"/>
                </a:solidFill>
                <a:cs typeface="B Nazanin" panose="00000400000000000000" pitchFamily="2" charset="-78"/>
              </a:rPr>
              <a:t>کرده ‌است </a:t>
            </a:r>
            <a:r>
              <a:rPr lang="fa-IR" sz="1600">
                <a:solidFill>
                  <a:prstClr val="black"/>
                </a:solidFill>
                <a:cs typeface="B Nazanin" panose="00000400000000000000" pitchFamily="2" charset="-78"/>
              </a:rPr>
              <a:t>آینده استخدام و کاریابی را شکل می‌دهد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11944" y="2919929"/>
            <a:ext cx="1399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تأسیس: 201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5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83526" y="2187171"/>
            <a:ext cx="1399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6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تأسیس: 201</a:t>
            </a: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5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719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Ribbon 1"/>
          <p:cNvSpPr/>
          <p:nvPr/>
        </p:nvSpPr>
        <p:spPr>
          <a:xfrm>
            <a:off x="1115616" y="219952"/>
            <a:ext cx="6624736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kumimoji="0" lang="fa-IR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B Mitra" panose="00000400000000000000" pitchFamily="2" charset="-78"/>
              </a:rPr>
              <a:t>استارت‌آپ‌های مستقر در </a:t>
            </a:r>
            <a:r>
              <a:rPr lang="fa-IR" sz="2800">
                <a:solidFill>
                  <a:prstClr val="white"/>
                </a:solidFill>
                <a:cs typeface="B Mitra" panose="00000400000000000000" pitchFamily="2" charset="-78"/>
              </a:rPr>
              <a:t>پاریس  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369876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pic>
        <p:nvPicPr>
          <p:cNvPr id="5" name="Picture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594" y="1259610"/>
            <a:ext cx="866420" cy="866420"/>
          </a:xfrm>
          <a:prstGeom prst="ellipse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56607" y="1481594"/>
            <a:ext cx="604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0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آپوِی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39241" y="2414872"/>
            <a:ext cx="2109541" cy="1242519"/>
            <a:chOff x="7072602" y="1906976"/>
            <a:chExt cx="2109541" cy="1242519"/>
          </a:xfrm>
        </p:grpSpPr>
        <p:sp>
          <p:nvSpPr>
            <p:cNvPr id="7" name="Rectangle 6"/>
            <p:cNvSpPr/>
            <p:nvPr/>
          </p:nvSpPr>
          <p:spPr>
            <a:xfrm>
              <a:off x="7090519" y="1906976"/>
              <a:ext cx="2091624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 algn="r" rtl="1">
                <a:buFont typeface="Arial" panose="020B0604020202020204" pitchFamily="34" charset="0"/>
                <a:buChar char="•"/>
              </a:pPr>
              <a:r>
                <a:rPr lang="fa-IR" sz="1600" smtClean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پلتفرمی </a:t>
              </a:r>
              <a:r>
                <a:rPr lang="fa-IR" sz="160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برای خرید دست دوم، تعمیر و فروش مجدد دوچرخه‌های الکتریکی 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072602" y="2810941"/>
              <a:ext cx="210953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lvl="0" indent="-285750" algn="r" rtl="1">
                <a:buFont typeface="Arial" panose="020B0604020202020204" pitchFamily="34" charset="0"/>
                <a:buChar char="•"/>
              </a:pPr>
              <a:r>
                <a:rPr lang="fa-IR" sz="1600" smtClean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عرضه محصول در بلژیک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B Nazanin" panose="00000400000000000000" pitchFamily="2" charset="-78"/>
              </a:endParaRPr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3383825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97774" y="1171183"/>
            <a:ext cx="2448272" cy="3384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6760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63099" y="1478633"/>
            <a:ext cx="10951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0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بک مارکت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pic>
        <p:nvPicPr>
          <p:cNvPr id="15" name="Picture Placeholder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20" r="-4526"/>
          <a:stretch/>
        </p:blipFill>
        <p:spPr>
          <a:xfrm>
            <a:off x="3419872" y="1304639"/>
            <a:ext cx="1008112" cy="776361"/>
          </a:xfrm>
          <a:prstGeom prst="ellipse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422991" y="2210472"/>
            <a:ext cx="24091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دستگاه‌ها و لوازم الکترونیکی با کیفیت بالا و حرفه‌ای بازسازی‌شده را برای بیش از 6 میلیون مشتری در 16 کشور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22991" y="3397984"/>
            <a:ext cx="23065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rtl="1"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یکی از پیشروترین بازارهای فناوری تجدید شده 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43460" y="1478633"/>
            <a:ext cx="7441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20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گورمی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6183" y="2809221"/>
            <a:ext cx="2311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r" defTabSz="914400" rtl="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گوشت آزمایشگاهی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pic>
        <p:nvPicPr>
          <p:cNvPr id="22" name="Picture Placeholder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81" t="24683" r="20415" b="22712"/>
          <a:stretch/>
        </p:blipFill>
        <p:spPr>
          <a:xfrm>
            <a:off x="559420" y="1350423"/>
            <a:ext cx="844228" cy="763302"/>
          </a:xfrm>
          <a:prstGeom prst="ellipse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97774" y="3258483"/>
            <a:ext cx="24139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>
                <a:solidFill>
                  <a:prstClr val="black"/>
                </a:solidFill>
                <a:cs typeface="B Nazanin" panose="00000400000000000000" pitchFamily="2" charset="-78"/>
              </a:rPr>
              <a:t>هدف </a:t>
            </a:r>
            <a:r>
              <a:rPr lang="fa-IR" sz="1600" smtClean="0">
                <a:solidFill>
                  <a:prstClr val="black"/>
                </a:solidFill>
                <a:cs typeface="B Nazanin" panose="00000400000000000000" pitchFamily="2" charset="-78"/>
              </a:rPr>
              <a:t>آن: ساختن </a:t>
            </a:r>
            <a:r>
              <a:rPr lang="fa-IR" sz="1600">
                <a:solidFill>
                  <a:prstClr val="black"/>
                </a:solidFill>
                <a:cs typeface="B Nazanin" panose="00000400000000000000" pitchFamily="2" charset="-78"/>
              </a:rPr>
              <a:t>یک سیستم غذایی بهتر و پایدارتر از طریق نوآوری، فناوری و زیست‌شناسی </a:t>
            </a:r>
            <a:endParaRPr kumimoji="0" lang="fa-IR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11944" y="2210472"/>
            <a:ext cx="1399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marR="0" lvl="0" indent="-285750" algn="r" defTabSz="914400" rtl="1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a-IR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تأسیس: 2019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289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81030395"/>
              </p:ext>
            </p:extLst>
          </p:nvPr>
        </p:nvGraphicFramePr>
        <p:xfrm>
          <a:off x="2638636" y="1707654"/>
          <a:ext cx="5486400" cy="25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Up Ribbon 3"/>
          <p:cNvSpPr/>
          <p:nvPr/>
        </p:nvSpPr>
        <p:spPr>
          <a:xfrm>
            <a:off x="1528633" y="267494"/>
            <a:ext cx="7371665" cy="648072"/>
          </a:xfrm>
          <a:prstGeom prst="ribbon2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fa-IR" sz="2800">
                <a:solidFill>
                  <a:prstClr val="white"/>
                </a:solidFill>
                <a:cs typeface="B Mitra" panose="00000400000000000000" pitchFamily="2" charset="-78"/>
              </a:rPr>
              <a:t>اهمیت استقرار استارت‌آپ‌ها در شهر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B Mitra" panose="00000400000000000000" pitchFamily="2" charset="-7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1520" y="4011910"/>
            <a:ext cx="1269295" cy="1311246"/>
            <a:chOff x="4902181" y="1264356"/>
            <a:chExt cx="2867454" cy="4335582"/>
          </a:xfrm>
        </p:grpSpPr>
        <p:grpSp>
          <p:nvGrpSpPr>
            <p:cNvPr id="6" name="그룹 13">
              <a:extLst>
                <a:ext uri="{FF2B5EF4-FFF2-40B4-BE49-F238E27FC236}">
                  <a16:creationId xmlns:a16="http://schemas.microsoft.com/office/drawing/2014/main" id="{82682CF5-54AB-4A9E-A305-42DCAB6F1EAF}"/>
                </a:ext>
              </a:extLst>
            </p:cNvPr>
            <p:cNvGrpSpPr/>
            <p:nvPr/>
          </p:nvGrpSpPr>
          <p:grpSpPr>
            <a:xfrm>
              <a:off x="4902181" y="3384940"/>
              <a:ext cx="2867454" cy="2214998"/>
              <a:chOff x="3023754" y="3403834"/>
              <a:chExt cx="2867454" cy="2214998"/>
            </a:xfrm>
            <a:solidFill>
              <a:srgbClr val="E46C0A">
                <a:lumMod val="20000"/>
                <a:lumOff val="80000"/>
              </a:srgbClr>
            </a:solidFill>
          </p:grpSpPr>
          <p:sp>
            <p:nvSpPr>
              <p:cNvPr id="12" name="Trapezoid 33">
                <a:extLst>
                  <a:ext uri="{FF2B5EF4-FFF2-40B4-BE49-F238E27FC236}">
                    <a16:creationId xmlns:a16="http://schemas.microsoft.com/office/drawing/2014/main" id="{1DDB7891-65CB-480B-BBBD-45842B8E1422}"/>
                  </a:ext>
                </a:extLst>
              </p:cNvPr>
              <p:cNvSpPr/>
              <p:nvPr/>
            </p:nvSpPr>
            <p:spPr>
              <a:xfrm>
                <a:off x="3965894" y="3403834"/>
                <a:ext cx="914400" cy="1739666"/>
              </a:xfrm>
              <a:custGeom>
                <a:avLst/>
                <a:gdLst>
                  <a:gd name="connsiteX0" fmla="*/ 0 w 914400"/>
                  <a:gd name="connsiteY0" fmla="*/ 1739666 h 1739666"/>
                  <a:gd name="connsiteX1" fmla="*/ 260357 w 914400"/>
                  <a:gd name="connsiteY1" fmla="*/ 0 h 1739666"/>
                  <a:gd name="connsiteX2" fmla="*/ 654043 w 914400"/>
                  <a:gd name="connsiteY2" fmla="*/ 0 h 1739666"/>
                  <a:gd name="connsiteX3" fmla="*/ 914400 w 914400"/>
                  <a:gd name="connsiteY3" fmla="*/ 1739666 h 1739666"/>
                  <a:gd name="connsiteX4" fmla="*/ 0 w 914400"/>
                  <a:gd name="connsiteY4" fmla="*/ 1739666 h 1739666"/>
                  <a:gd name="connsiteX0" fmla="*/ 0 w 914400"/>
                  <a:gd name="connsiteY0" fmla="*/ 1739666 h 1739666"/>
                  <a:gd name="connsiteX1" fmla="*/ 260357 w 914400"/>
                  <a:gd name="connsiteY1" fmla="*/ 0 h 1739666"/>
                  <a:gd name="connsiteX2" fmla="*/ 502739 w 914400"/>
                  <a:gd name="connsiteY2" fmla="*/ 142448 h 1739666"/>
                  <a:gd name="connsiteX3" fmla="*/ 654043 w 914400"/>
                  <a:gd name="connsiteY3" fmla="*/ 0 h 1739666"/>
                  <a:gd name="connsiteX4" fmla="*/ 914400 w 914400"/>
                  <a:gd name="connsiteY4" fmla="*/ 1739666 h 1739666"/>
                  <a:gd name="connsiteX5" fmla="*/ 0 w 914400"/>
                  <a:gd name="connsiteY5" fmla="*/ 1739666 h 1739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14400" h="1739666">
                    <a:moveTo>
                      <a:pt x="0" y="1739666"/>
                    </a:moveTo>
                    <a:lnTo>
                      <a:pt x="260357" y="0"/>
                    </a:lnTo>
                    <a:cubicBezTo>
                      <a:pt x="311996" y="-225"/>
                      <a:pt x="451100" y="142673"/>
                      <a:pt x="502739" y="142448"/>
                    </a:cubicBezTo>
                    <a:lnTo>
                      <a:pt x="654043" y="0"/>
                    </a:lnTo>
                    <a:lnTo>
                      <a:pt x="914400" y="1739666"/>
                    </a:lnTo>
                    <a:lnTo>
                      <a:pt x="0" y="1739666"/>
                    </a:lnTo>
                    <a:close/>
                  </a:path>
                </a:pathLst>
              </a:cu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3" name="Chord 39">
                <a:extLst>
                  <a:ext uri="{FF2B5EF4-FFF2-40B4-BE49-F238E27FC236}">
                    <a16:creationId xmlns:a16="http://schemas.microsoft.com/office/drawing/2014/main" id="{820D0A59-B644-4CAB-85A0-D0DBA0F5BCBC}"/>
                  </a:ext>
                </a:extLst>
              </p:cNvPr>
              <p:cNvSpPr/>
              <p:nvPr/>
            </p:nvSpPr>
            <p:spPr>
              <a:xfrm>
                <a:off x="3269506" y="4673600"/>
                <a:ext cx="914400" cy="914400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4" name="Chord 40">
                <a:extLst>
                  <a:ext uri="{FF2B5EF4-FFF2-40B4-BE49-F238E27FC236}">
                    <a16:creationId xmlns:a16="http://schemas.microsoft.com/office/drawing/2014/main" id="{5B07356D-AC18-42BE-9AE9-F2C5C62990C0}"/>
                  </a:ext>
                </a:extLst>
              </p:cNvPr>
              <p:cNvSpPr/>
              <p:nvPr/>
            </p:nvSpPr>
            <p:spPr>
              <a:xfrm>
                <a:off x="4321538" y="4501320"/>
                <a:ext cx="1117512" cy="1117512"/>
              </a:xfrm>
              <a:prstGeom prst="chord">
                <a:avLst>
                  <a:gd name="adj1" fmla="val 10342302"/>
                  <a:gd name="adj2" fmla="val 655841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5" name="Chord 41">
                <a:extLst>
                  <a:ext uri="{FF2B5EF4-FFF2-40B4-BE49-F238E27FC236}">
                    <a16:creationId xmlns:a16="http://schemas.microsoft.com/office/drawing/2014/main" id="{70DE1B67-17D6-445C-BF17-04630FEF1605}"/>
                  </a:ext>
                </a:extLst>
              </p:cNvPr>
              <p:cNvSpPr/>
              <p:nvPr/>
            </p:nvSpPr>
            <p:spPr>
              <a:xfrm>
                <a:off x="3726496" y="4402596"/>
                <a:ext cx="1010970" cy="1010970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6" name="Chord 42">
                <a:extLst>
                  <a:ext uri="{FF2B5EF4-FFF2-40B4-BE49-F238E27FC236}">
                    <a16:creationId xmlns:a16="http://schemas.microsoft.com/office/drawing/2014/main" id="{2B38D50F-1729-4A84-BAB1-59128A2E98AE}"/>
                  </a:ext>
                </a:extLst>
              </p:cNvPr>
              <p:cNvSpPr/>
              <p:nvPr/>
            </p:nvSpPr>
            <p:spPr>
              <a:xfrm>
                <a:off x="5109845" y="4752818"/>
                <a:ext cx="781363" cy="781363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7" name="Chord 43">
                <a:extLst>
                  <a:ext uri="{FF2B5EF4-FFF2-40B4-BE49-F238E27FC236}">
                    <a16:creationId xmlns:a16="http://schemas.microsoft.com/office/drawing/2014/main" id="{4CB6A865-10B9-4902-9764-A37F083EE802}"/>
                  </a:ext>
                </a:extLst>
              </p:cNvPr>
              <p:cNvSpPr/>
              <p:nvPr/>
            </p:nvSpPr>
            <p:spPr>
              <a:xfrm>
                <a:off x="3023754" y="4873433"/>
                <a:ext cx="540133" cy="540133"/>
              </a:xfrm>
              <a:prstGeom prst="chord">
                <a:avLst>
                  <a:gd name="adj1" fmla="val 10613644"/>
                  <a:gd name="adj2" fmla="val 141198"/>
                </a:avLst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p:grpSp>
        <p:grpSp>
          <p:nvGrpSpPr>
            <p:cNvPr id="7" name="Group 34">
              <a:extLst>
                <a:ext uri="{FF2B5EF4-FFF2-40B4-BE49-F238E27FC236}">
                  <a16:creationId xmlns:a16="http://schemas.microsoft.com/office/drawing/2014/main" id="{0D6F562F-8BBD-43BC-A734-B145B016565A}"/>
                </a:ext>
              </a:extLst>
            </p:cNvPr>
            <p:cNvGrpSpPr/>
            <p:nvPr/>
          </p:nvGrpSpPr>
          <p:grpSpPr>
            <a:xfrm>
              <a:off x="5658415" y="1264356"/>
              <a:ext cx="1304431" cy="2461875"/>
              <a:chOff x="3779988" y="1298141"/>
              <a:chExt cx="1304431" cy="2461875"/>
            </a:xfrm>
          </p:grpSpPr>
          <p:sp>
            <p:nvSpPr>
              <p:cNvPr id="8" name="Freeform 35">
                <a:extLst>
                  <a:ext uri="{FF2B5EF4-FFF2-40B4-BE49-F238E27FC236}">
                    <a16:creationId xmlns:a16="http://schemas.microsoft.com/office/drawing/2014/main" id="{E11162ED-0B0B-4409-9295-6826B14024D7}"/>
                  </a:ext>
                </a:extLst>
              </p:cNvPr>
              <p:cNvSpPr/>
              <p:nvPr/>
            </p:nvSpPr>
            <p:spPr>
              <a:xfrm>
                <a:off x="4333425" y="1298141"/>
                <a:ext cx="200205" cy="1710412"/>
              </a:xfrm>
              <a:custGeom>
                <a:avLst/>
                <a:gdLst>
                  <a:gd name="connsiteX0" fmla="*/ 86265 w 181155"/>
                  <a:gd name="connsiteY0" fmla="*/ 0 h 1708031"/>
                  <a:gd name="connsiteX1" fmla="*/ 0 w 181155"/>
                  <a:gd name="connsiteY1" fmla="*/ 1682151 h 1708031"/>
                  <a:gd name="connsiteX2" fmla="*/ 181155 w 181155"/>
                  <a:gd name="connsiteY2" fmla="*/ 1708031 h 1708031"/>
                  <a:gd name="connsiteX3" fmla="*/ 86265 w 181155"/>
                  <a:gd name="connsiteY3" fmla="*/ 0 h 1708031"/>
                  <a:gd name="connsiteX0" fmla="*/ 86265 w 181155"/>
                  <a:gd name="connsiteY0" fmla="*/ 0 h 1708031"/>
                  <a:gd name="connsiteX1" fmla="*/ 0 w 181155"/>
                  <a:gd name="connsiteY1" fmla="*/ 1682151 h 1708031"/>
                  <a:gd name="connsiteX2" fmla="*/ 181155 w 181155"/>
                  <a:gd name="connsiteY2" fmla="*/ 1708031 h 1708031"/>
                  <a:gd name="connsiteX3" fmla="*/ 100462 w 181155"/>
                  <a:gd name="connsiteY3" fmla="*/ 4405 h 1708031"/>
                  <a:gd name="connsiteX4" fmla="*/ 86265 w 181155"/>
                  <a:gd name="connsiteY4" fmla="*/ 0 h 1708031"/>
                  <a:gd name="connsiteX0" fmla="*/ 76740 w 181155"/>
                  <a:gd name="connsiteY0" fmla="*/ 5120 h 1703626"/>
                  <a:gd name="connsiteX1" fmla="*/ 0 w 181155"/>
                  <a:gd name="connsiteY1" fmla="*/ 1677746 h 1703626"/>
                  <a:gd name="connsiteX2" fmla="*/ 181155 w 181155"/>
                  <a:gd name="connsiteY2" fmla="*/ 1703626 h 1703626"/>
                  <a:gd name="connsiteX3" fmla="*/ 100462 w 181155"/>
                  <a:gd name="connsiteY3" fmla="*/ 0 h 1703626"/>
                  <a:gd name="connsiteX4" fmla="*/ 76740 w 181155"/>
                  <a:gd name="connsiteY4" fmla="*/ 5120 h 1703626"/>
                  <a:gd name="connsiteX0" fmla="*/ 76740 w 181155"/>
                  <a:gd name="connsiteY0" fmla="*/ 0 h 1698506"/>
                  <a:gd name="connsiteX1" fmla="*/ 0 w 181155"/>
                  <a:gd name="connsiteY1" fmla="*/ 1672626 h 1698506"/>
                  <a:gd name="connsiteX2" fmla="*/ 181155 w 181155"/>
                  <a:gd name="connsiteY2" fmla="*/ 1698506 h 1698506"/>
                  <a:gd name="connsiteX3" fmla="*/ 93318 w 181155"/>
                  <a:gd name="connsiteY3" fmla="*/ 6786 h 1698506"/>
                  <a:gd name="connsiteX4" fmla="*/ 76740 w 181155"/>
                  <a:gd name="connsiteY4" fmla="*/ 0 h 1698506"/>
                  <a:gd name="connsiteX0" fmla="*/ 79122 w 181155"/>
                  <a:gd name="connsiteY0" fmla="*/ 5120 h 1691720"/>
                  <a:gd name="connsiteX1" fmla="*/ 0 w 181155"/>
                  <a:gd name="connsiteY1" fmla="*/ 1665840 h 1691720"/>
                  <a:gd name="connsiteX2" fmla="*/ 181155 w 181155"/>
                  <a:gd name="connsiteY2" fmla="*/ 1691720 h 1691720"/>
                  <a:gd name="connsiteX3" fmla="*/ 93318 w 181155"/>
                  <a:gd name="connsiteY3" fmla="*/ 0 h 1691720"/>
                  <a:gd name="connsiteX4" fmla="*/ 79122 w 181155"/>
                  <a:gd name="connsiteY4" fmla="*/ 5120 h 1691720"/>
                  <a:gd name="connsiteX0" fmla="*/ 79122 w 181155"/>
                  <a:gd name="connsiteY0" fmla="*/ 0 h 1686600"/>
                  <a:gd name="connsiteX1" fmla="*/ 0 w 181155"/>
                  <a:gd name="connsiteY1" fmla="*/ 1660720 h 1686600"/>
                  <a:gd name="connsiteX2" fmla="*/ 181155 w 181155"/>
                  <a:gd name="connsiteY2" fmla="*/ 1686600 h 1686600"/>
                  <a:gd name="connsiteX3" fmla="*/ 93318 w 181155"/>
                  <a:gd name="connsiteY3" fmla="*/ 4405 h 1686600"/>
                  <a:gd name="connsiteX4" fmla="*/ 79122 w 181155"/>
                  <a:gd name="connsiteY4" fmla="*/ 0 h 1686600"/>
                  <a:gd name="connsiteX0" fmla="*/ 93410 w 195443"/>
                  <a:gd name="connsiteY0" fmla="*/ 0 h 1708345"/>
                  <a:gd name="connsiteX1" fmla="*/ 0 w 195443"/>
                  <a:gd name="connsiteY1" fmla="*/ 1708345 h 1708345"/>
                  <a:gd name="connsiteX2" fmla="*/ 195443 w 195443"/>
                  <a:gd name="connsiteY2" fmla="*/ 1686600 h 1708345"/>
                  <a:gd name="connsiteX3" fmla="*/ 107606 w 195443"/>
                  <a:gd name="connsiteY3" fmla="*/ 4405 h 1708345"/>
                  <a:gd name="connsiteX4" fmla="*/ 93410 w 195443"/>
                  <a:gd name="connsiteY4" fmla="*/ 0 h 1708345"/>
                  <a:gd name="connsiteX0" fmla="*/ 93410 w 200205"/>
                  <a:gd name="connsiteY0" fmla="*/ 0 h 1710412"/>
                  <a:gd name="connsiteX1" fmla="*/ 0 w 200205"/>
                  <a:gd name="connsiteY1" fmla="*/ 1708345 h 1710412"/>
                  <a:gd name="connsiteX2" fmla="*/ 200205 w 200205"/>
                  <a:gd name="connsiteY2" fmla="*/ 1710412 h 1710412"/>
                  <a:gd name="connsiteX3" fmla="*/ 107606 w 200205"/>
                  <a:gd name="connsiteY3" fmla="*/ 4405 h 1710412"/>
                  <a:gd name="connsiteX4" fmla="*/ 93410 w 200205"/>
                  <a:gd name="connsiteY4" fmla="*/ 0 h 1710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205" h="1710412">
                    <a:moveTo>
                      <a:pt x="93410" y="0"/>
                    </a:moveTo>
                    <a:lnTo>
                      <a:pt x="0" y="1708345"/>
                    </a:lnTo>
                    <a:lnTo>
                      <a:pt x="200205" y="1710412"/>
                    </a:lnTo>
                    <a:cubicBezTo>
                      <a:pt x="171720" y="1183812"/>
                      <a:pt x="136091" y="531005"/>
                      <a:pt x="107606" y="4405"/>
                    </a:cubicBezTo>
                    <a:lnTo>
                      <a:pt x="93410" y="0"/>
                    </a:lnTo>
                    <a:close/>
                  </a:path>
                </a:pathLst>
              </a:custGeom>
              <a:solidFill>
                <a:srgbClr val="E46C0A">
                  <a:lumMod val="60000"/>
                  <a:lumOff val="4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9" name="Freeform 36">
                <a:extLst>
                  <a:ext uri="{FF2B5EF4-FFF2-40B4-BE49-F238E27FC236}">
                    <a16:creationId xmlns:a16="http://schemas.microsoft.com/office/drawing/2014/main" id="{A6DD5236-1FF8-4D39-9438-EBB84F60C0C5}"/>
                  </a:ext>
                </a:extLst>
              </p:cNvPr>
              <p:cNvSpPr/>
              <p:nvPr/>
            </p:nvSpPr>
            <p:spPr>
              <a:xfrm flipH="1">
                <a:off x="4441313" y="1380365"/>
                <a:ext cx="643106" cy="1707892"/>
              </a:xfrm>
              <a:custGeom>
                <a:avLst/>
                <a:gdLst>
                  <a:gd name="connsiteX0" fmla="*/ 621102 w 621102"/>
                  <a:gd name="connsiteY0" fmla="*/ 0 h 1690778"/>
                  <a:gd name="connsiteX1" fmla="*/ 0 w 621102"/>
                  <a:gd name="connsiteY1" fmla="*/ 1690778 h 1690778"/>
                  <a:gd name="connsiteX2" fmla="*/ 560717 w 621102"/>
                  <a:gd name="connsiteY2" fmla="*/ 1492370 h 1690778"/>
                  <a:gd name="connsiteX3" fmla="*/ 621102 w 621102"/>
                  <a:gd name="connsiteY3" fmla="*/ 0 h 1690778"/>
                  <a:gd name="connsiteX0" fmla="*/ 643106 w 643106"/>
                  <a:gd name="connsiteY0" fmla="*/ 0 h 1707892"/>
                  <a:gd name="connsiteX1" fmla="*/ 0 w 643106"/>
                  <a:gd name="connsiteY1" fmla="*/ 1707892 h 1707892"/>
                  <a:gd name="connsiteX2" fmla="*/ 560717 w 643106"/>
                  <a:gd name="connsiteY2" fmla="*/ 1509484 h 1707892"/>
                  <a:gd name="connsiteX3" fmla="*/ 643106 w 643106"/>
                  <a:gd name="connsiteY3" fmla="*/ 0 h 1707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3106" h="1707892">
                    <a:moveTo>
                      <a:pt x="643106" y="0"/>
                    </a:moveTo>
                    <a:lnTo>
                      <a:pt x="0" y="1707892"/>
                    </a:lnTo>
                    <a:lnTo>
                      <a:pt x="560717" y="1509484"/>
                    </a:lnTo>
                    <a:lnTo>
                      <a:pt x="643106" y="0"/>
                    </a:lnTo>
                    <a:close/>
                  </a:path>
                </a:pathLst>
              </a:custGeom>
              <a:solidFill>
                <a:srgbClr val="E46C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0" name="Freeform 37">
                <a:extLst>
                  <a:ext uri="{FF2B5EF4-FFF2-40B4-BE49-F238E27FC236}">
                    <a16:creationId xmlns:a16="http://schemas.microsoft.com/office/drawing/2014/main" id="{C580CEA0-50C0-4AC9-A234-E37BD9624DF5}"/>
                  </a:ext>
                </a:extLst>
              </p:cNvPr>
              <p:cNvSpPr/>
              <p:nvPr/>
            </p:nvSpPr>
            <p:spPr>
              <a:xfrm>
                <a:off x="3779988" y="1380365"/>
                <a:ext cx="643106" cy="1707892"/>
              </a:xfrm>
              <a:custGeom>
                <a:avLst/>
                <a:gdLst>
                  <a:gd name="connsiteX0" fmla="*/ 621102 w 621102"/>
                  <a:gd name="connsiteY0" fmla="*/ 0 h 1690778"/>
                  <a:gd name="connsiteX1" fmla="*/ 0 w 621102"/>
                  <a:gd name="connsiteY1" fmla="*/ 1690778 h 1690778"/>
                  <a:gd name="connsiteX2" fmla="*/ 560717 w 621102"/>
                  <a:gd name="connsiteY2" fmla="*/ 1492370 h 1690778"/>
                  <a:gd name="connsiteX3" fmla="*/ 621102 w 621102"/>
                  <a:gd name="connsiteY3" fmla="*/ 0 h 1690778"/>
                  <a:gd name="connsiteX0" fmla="*/ 643106 w 643106"/>
                  <a:gd name="connsiteY0" fmla="*/ 0 h 1707892"/>
                  <a:gd name="connsiteX1" fmla="*/ 0 w 643106"/>
                  <a:gd name="connsiteY1" fmla="*/ 1707892 h 1707892"/>
                  <a:gd name="connsiteX2" fmla="*/ 560717 w 643106"/>
                  <a:gd name="connsiteY2" fmla="*/ 1509484 h 1707892"/>
                  <a:gd name="connsiteX3" fmla="*/ 643106 w 643106"/>
                  <a:gd name="connsiteY3" fmla="*/ 0 h 1707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3106" h="1707892">
                    <a:moveTo>
                      <a:pt x="643106" y="0"/>
                    </a:moveTo>
                    <a:lnTo>
                      <a:pt x="0" y="1707892"/>
                    </a:lnTo>
                    <a:lnTo>
                      <a:pt x="560717" y="1509484"/>
                    </a:lnTo>
                    <a:lnTo>
                      <a:pt x="643106" y="0"/>
                    </a:lnTo>
                    <a:close/>
                  </a:path>
                </a:pathLst>
              </a:custGeom>
              <a:solidFill>
                <a:srgbClr val="E46C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  <p:sp>
            <p:nvSpPr>
              <p:cNvPr id="11" name="Freeform 38">
                <a:extLst>
                  <a:ext uri="{FF2B5EF4-FFF2-40B4-BE49-F238E27FC236}">
                    <a16:creationId xmlns:a16="http://schemas.microsoft.com/office/drawing/2014/main" id="{AA413A93-3889-4AC7-8BB5-374E18FB2827}"/>
                  </a:ext>
                </a:extLst>
              </p:cNvPr>
              <p:cNvSpPr/>
              <p:nvPr/>
            </p:nvSpPr>
            <p:spPr>
              <a:xfrm>
                <a:off x="3810452" y="3008553"/>
                <a:ext cx="1186798" cy="751463"/>
              </a:xfrm>
              <a:custGeom>
                <a:avLst/>
                <a:gdLst/>
                <a:ahLst/>
                <a:cxnLst/>
                <a:rect l="l" t="t" r="r" b="b"/>
                <a:pathLst>
                  <a:path w="1186798" h="751463">
                    <a:moveTo>
                      <a:pt x="571900" y="18996"/>
                    </a:moveTo>
                    <a:cubicBezTo>
                      <a:pt x="463937" y="77983"/>
                      <a:pt x="428075" y="330281"/>
                      <a:pt x="651355" y="487491"/>
                    </a:cubicBezTo>
                    <a:cubicBezTo>
                      <a:pt x="595490" y="341069"/>
                      <a:pt x="632624" y="268838"/>
                      <a:pt x="668711" y="195562"/>
                    </a:cubicBezTo>
                    <a:cubicBezTo>
                      <a:pt x="669313" y="232813"/>
                      <a:pt x="631252" y="312906"/>
                      <a:pt x="724853" y="359561"/>
                    </a:cubicBezTo>
                    <a:cubicBezTo>
                      <a:pt x="681048" y="219220"/>
                      <a:pt x="866081" y="175012"/>
                      <a:pt x="671806" y="20041"/>
                    </a:cubicBezTo>
                    <a:cubicBezTo>
                      <a:pt x="952810" y="60640"/>
                      <a:pt x="870180" y="203640"/>
                      <a:pt x="936973" y="347687"/>
                    </a:cubicBezTo>
                    <a:cubicBezTo>
                      <a:pt x="888101" y="356187"/>
                      <a:pt x="817286" y="225711"/>
                      <a:pt x="833200" y="287502"/>
                    </a:cubicBezTo>
                    <a:cubicBezTo>
                      <a:pt x="916717" y="531671"/>
                      <a:pt x="666903" y="538643"/>
                      <a:pt x="746240" y="751463"/>
                    </a:cubicBezTo>
                    <a:cubicBezTo>
                      <a:pt x="499659" y="737527"/>
                      <a:pt x="571782" y="508334"/>
                      <a:pt x="455818" y="452601"/>
                    </a:cubicBezTo>
                    <a:cubicBezTo>
                      <a:pt x="424343" y="446974"/>
                      <a:pt x="386598" y="472693"/>
                      <a:pt x="456483" y="587233"/>
                    </a:cubicBezTo>
                    <a:cubicBezTo>
                      <a:pt x="49466" y="283924"/>
                      <a:pt x="335238" y="35996"/>
                      <a:pt x="571900" y="18996"/>
                    </a:cubicBezTo>
                    <a:close/>
                    <a:moveTo>
                      <a:pt x="1179221" y="0"/>
                    </a:moveTo>
                    <a:lnTo>
                      <a:pt x="1186798" y="0"/>
                    </a:lnTo>
                    <a:lnTo>
                      <a:pt x="1186190" y="4819"/>
                    </a:lnTo>
                    <a:close/>
                    <a:moveTo>
                      <a:pt x="0" y="0"/>
                    </a:moveTo>
                    <a:lnTo>
                      <a:pt x="29871" y="0"/>
                    </a:lnTo>
                    <a:lnTo>
                      <a:pt x="2400" y="18996"/>
                    </a:lnTo>
                    <a:close/>
                  </a:path>
                </a:pathLst>
              </a:custGeom>
              <a:solidFill>
                <a:srgbClr val="E46C0A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277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578</Words>
  <Application>Microsoft Office PowerPoint</Application>
  <PresentationFormat>On-screen Show (16:9)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8" baseType="lpstr">
      <vt:lpstr>맑은 고딕</vt:lpstr>
      <vt:lpstr>Arial</vt:lpstr>
      <vt:lpstr>Arial Unicode MS</vt:lpstr>
      <vt:lpstr>B Lotus</vt:lpstr>
      <vt:lpstr>B Mitra</vt:lpstr>
      <vt:lpstr>B Nazanin</vt:lpstr>
      <vt:lpstr>Calibri</vt:lpstr>
      <vt:lpstr>Calibri Light</vt:lpstr>
      <vt:lpstr>Fira Sans Extra Condensed Medium</vt:lpstr>
      <vt:lpstr>Times New Roman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lenovo</cp:lastModifiedBy>
  <cp:revision>114</cp:revision>
  <dcterms:created xsi:type="dcterms:W3CDTF">2016-12-01T00:32:25Z</dcterms:created>
  <dcterms:modified xsi:type="dcterms:W3CDTF">2023-12-11T18:20:50Z</dcterms:modified>
</cp:coreProperties>
</file>